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5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192"/>
  </p:notesMasterIdLst>
  <p:handoutMasterIdLst>
    <p:handoutMasterId r:id="rId193"/>
  </p:handoutMasterIdLst>
  <p:sldIdLst>
    <p:sldId id="632" r:id="rId3"/>
    <p:sldId id="264" r:id="rId4"/>
    <p:sldId id="344" r:id="rId5"/>
    <p:sldId id="263" r:id="rId6"/>
    <p:sldId id="287" r:id="rId7"/>
    <p:sldId id="288" r:id="rId8"/>
    <p:sldId id="289" r:id="rId9"/>
    <p:sldId id="290" r:id="rId10"/>
    <p:sldId id="291" r:id="rId11"/>
    <p:sldId id="340" r:id="rId12"/>
    <p:sldId id="341" r:id="rId13"/>
    <p:sldId id="417" r:id="rId14"/>
    <p:sldId id="413" r:id="rId15"/>
    <p:sldId id="342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257" r:id="rId24"/>
    <p:sldId id="405" r:id="rId25"/>
    <p:sldId id="272" r:id="rId26"/>
    <p:sldId id="409" r:id="rId27"/>
    <p:sldId id="280" r:id="rId28"/>
    <p:sldId id="336" r:id="rId29"/>
    <p:sldId id="337" r:id="rId30"/>
    <p:sldId id="338" r:id="rId31"/>
    <p:sldId id="283" r:id="rId32"/>
    <p:sldId id="629" r:id="rId33"/>
    <p:sldId id="630" r:id="rId34"/>
    <p:sldId id="631" r:id="rId35"/>
    <p:sldId id="282" r:id="rId36"/>
    <p:sldId id="609" r:id="rId37"/>
    <p:sldId id="610" r:id="rId38"/>
    <p:sldId id="611" r:id="rId39"/>
    <p:sldId id="618" r:id="rId40"/>
    <p:sldId id="626" r:id="rId41"/>
    <p:sldId id="612" r:id="rId42"/>
    <p:sldId id="616" r:id="rId43"/>
    <p:sldId id="302" r:id="rId44"/>
    <p:sldId id="316" r:id="rId45"/>
    <p:sldId id="613" r:id="rId46"/>
    <p:sldId id="627" r:id="rId47"/>
    <p:sldId id="628" r:id="rId48"/>
    <p:sldId id="339" r:id="rId49"/>
    <p:sldId id="453" r:id="rId50"/>
    <p:sldId id="638" r:id="rId51"/>
    <p:sldId id="637" r:id="rId52"/>
    <p:sldId id="633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634" r:id="rId64"/>
    <p:sldId id="292" r:id="rId65"/>
    <p:sldId id="278" r:id="rId66"/>
    <p:sldId id="265" r:id="rId67"/>
    <p:sldId id="269" r:id="rId68"/>
    <p:sldId id="271" r:id="rId69"/>
    <p:sldId id="270" r:id="rId70"/>
    <p:sldId id="267" r:id="rId71"/>
    <p:sldId id="268" r:id="rId72"/>
    <p:sldId id="284" r:id="rId73"/>
    <p:sldId id="307" r:id="rId74"/>
    <p:sldId id="304" r:id="rId75"/>
    <p:sldId id="303" r:id="rId76"/>
    <p:sldId id="639" r:id="rId77"/>
    <p:sldId id="640" r:id="rId78"/>
    <p:sldId id="273" r:id="rId79"/>
    <p:sldId id="308" r:id="rId80"/>
    <p:sldId id="309" r:id="rId81"/>
    <p:sldId id="310" r:id="rId82"/>
    <p:sldId id="448" r:id="rId83"/>
    <p:sldId id="314" r:id="rId84"/>
    <p:sldId id="449" r:id="rId85"/>
    <p:sldId id="311" r:id="rId86"/>
    <p:sldId id="312" r:id="rId87"/>
    <p:sldId id="313" r:id="rId88"/>
    <p:sldId id="315" r:id="rId89"/>
    <p:sldId id="274" r:id="rId90"/>
    <p:sldId id="275" r:id="rId91"/>
    <p:sldId id="286" r:id="rId92"/>
    <p:sldId id="276" r:id="rId93"/>
    <p:sldId id="305" r:id="rId94"/>
    <p:sldId id="306" r:id="rId95"/>
    <p:sldId id="454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89" r:id="rId117"/>
    <p:sldId id="380" r:id="rId118"/>
    <p:sldId id="381" r:id="rId119"/>
    <p:sldId id="383" r:id="rId120"/>
    <p:sldId id="384" r:id="rId121"/>
    <p:sldId id="385" r:id="rId122"/>
    <p:sldId id="386" r:id="rId123"/>
    <p:sldId id="387" r:id="rId124"/>
    <p:sldId id="390" r:id="rId125"/>
    <p:sldId id="397" r:id="rId126"/>
    <p:sldId id="401" r:id="rId127"/>
    <p:sldId id="398" r:id="rId128"/>
    <p:sldId id="399" r:id="rId129"/>
    <p:sldId id="400" r:id="rId130"/>
    <p:sldId id="402" r:id="rId131"/>
    <p:sldId id="391" r:id="rId132"/>
    <p:sldId id="392" r:id="rId133"/>
    <p:sldId id="394" r:id="rId134"/>
    <p:sldId id="395" r:id="rId135"/>
    <p:sldId id="396" r:id="rId136"/>
    <p:sldId id="378" r:id="rId137"/>
    <p:sldId id="366" r:id="rId138"/>
    <p:sldId id="367" r:id="rId139"/>
    <p:sldId id="368" r:id="rId140"/>
    <p:sldId id="369" r:id="rId141"/>
    <p:sldId id="370" r:id="rId142"/>
    <p:sldId id="371" r:id="rId143"/>
    <p:sldId id="372" r:id="rId144"/>
    <p:sldId id="373" r:id="rId145"/>
    <p:sldId id="374" r:id="rId146"/>
    <p:sldId id="376" r:id="rId147"/>
    <p:sldId id="377" r:id="rId148"/>
    <p:sldId id="635" r:id="rId149"/>
    <p:sldId id="414" r:id="rId150"/>
    <p:sldId id="419" r:id="rId151"/>
    <p:sldId id="418" r:id="rId152"/>
    <p:sldId id="415" r:id="rId153"/>
    <p:sldId id="420" r:id="rId154"/>
    <p:sldId id="258" r:id="rId155"/>
    <p:sldId id="261" r:id="rId156"/>
    <p:sldId id="262" r:id="rId157"/>
    <p:sldId id="422" r:id="rId158"/>
    <p:sldId id="423" r:id="rId159"/>
    <p:sldId id="424" r:id="rId160"/>
    <p:sldId id="266" r:id="rId161"/>
    <p:sldId id="425" r:id="rId162"/>
    <p:sldId id="426" r:id="rId163"/>
    <p:sldId id="427" r:id="rId164"/>
    <p:sldId id="428" r:id="rId165"/>
    <p:sldId id="429" r:id="rId166"/>
    <p:sldId id="430" r:id="rId167"/>
    <p:sldId id="431" r:id="rId168"/>
    <p:sldId id="432" r:id="rId169"/>
    <p:sldId id="433" r:id="rId170"/>
    <p:sldId id="434" r:id="rId171"/>
    <p:sldId id="435" r:id="rId172"/>
    <p:sldId id="436" r:id="rId173"/>
    <p:sldId id="437" r:id="rId174"/>
    <p:sldId id="281" r:id="rId175"/>
    <p:sldId id="285" r:id="rId176"/>
    <p:sldId id="440" r:id="rId177"/>
    <p:sldId id="441" r:id="rId178"/>
    <p:sldId id="442" r:id="rId179"/>
    <p:sldId id="443" r:id="rId180"/>
    <p:sldId id="444" r:id="rId181"/>
    <p:sldId id="445" r:id="rId182"/>
    <p:sldId id="446" r:id="rId183"/>
    <p:sldId id="293" r:id="rId184"/>
    <p:sldId id="294" r:id="rId185"/>
    <p:sldId id="416" r:id="rId186"/>
    <p:sldId id="447" r:id="rId187"/>
    <p:sldId id="641" r:id="rId188"/>
    <p:sldId id="642" r:id="rId189"/>
    <p:sldId id="379" r:id="rId190"/>
    <p:sldId id="636" r:id="rId191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51" autoAdjust="0"/>
    <p:restoredTop sz="96357" autoAdjust="0"/>
  </p:normalViewPr>
  <p:slideViewPr>
    <p:cSldViewPr snapToGrid="0" snapToObjects="1">
      <p:cViewPr varScale="1">
        <p:scale>
          <a:sx n="86" d="100"/>
          <a:sy n="86" d="100"/>
        </p:scale>
        <p:origin x="288" y="67"/>
      </p:cViewPr>
      <p:guideLst/>
    </p:cSldViewPr>
  </p:slideViewPr>
  <p:outlineViewPr>
    <p:cViewPr>
      <p:scale>
        <a:sx n="33" d="100"/>
        <a:sy n="33" d="100"/>
      </p:scale>
      <p:origin x="0" y="-141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handoutMaster" Target="handoutMasters/handoutMaster1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viewProps" Target="viewProps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theme" Target="theme/theme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tableStyles" Target="tableStyles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131\felho\MAUT\2024\EL&#336;&#205;R&#193;SOK\eloriras_grafikonok\&#218;j_20240417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131\felho\MAUT\2024\EL&#336;&#205;R&#193;SOK\eloriras_grafikonok\&#218;j_20240417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131\felho\MAUT\2024\EL&#336;&#205;R&#193;SOK\eloriras_grafikonok\&#218;j_20240417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131\felho\MAUT\2024\EL&#336;&#205;R&#193;SOK\eloriras_grafikonok\&#218;j_20240417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dirty="0"/>
              <a:t>2017. évben hatályos műszaki dokumentumok felülvizsgálata, 2024.10.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922-4126-BBCE-0269FAFCAC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922-4126-BBCE-0269FAFCAC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922-4126-BBCE-0269FAFCAC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922-4126-BBCE-0269FAFCAC3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D922-4126-BBCE-0269FAFCAC3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D922-4126-BBCE-0269FAFCAC3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D922-4126-BBCE-0269FAFCAC3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D922-4126-BBCE-0269FAFCAC36}"/>
              </c:ext>
            </c:extLst>
          </c:dPt>
          <c:dLbls>
            <c:dLbl>
              <c:idx val="4"/>
              <c:layout>
                <c:manualLayout>
                  <c:x val="0.10003260589197142"/>
                  <c:y val="-0.1515289408538260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922-4126-BBCE-0269FAFCAC3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'2017. hatályos 202 előírás stát'!$E$6:$E$13</c:f>
              <c:strCache>
                <c:ptCount val="8"/>
                <c:pt idx="0">
                  <c:v>Törölt tervezési útmutatók</c:v>
                </c:pt>
                <c:pt idx="1">
                  <c:v>MAÚT Reader, Segédletek alatt megtalálható tervezési útmutatók </c:v>
                </c:pt>
                <c:pt idx="2">
                  <c:v>ÚB határozattal, felülvizsgálat nélkül visszavont útügyi műszaki előírások </c:v>
                </c:pt>
                <c:pt idx="3">
                  <c:v>Felülvizsgálat után, ÚB határozattal hatályát vesztett útügyi műszaki előírás</c:v>
                </c:pt>
                <c:pt idx="4">
                  <c:v>Törölt útügyi műszaki szabályzatok</c:v>
                </c:pt>
                <c:pt idx="5">
                  <c:v>ÚB határozattal elfogadott, előírás hatályba lépésekor hatályát veszti (folyamatban)</c:v>
                </c:pt>
                <c:pt idx="6">
                  <c:v>Felülvizsgálat nélküli útügyi műszaki előírás</c:v>
                </c:pt>
                <c:pt idx="7">
                  <c:v>Felülvizsgálat alatt álló  útügyi műszaki előírás</c:v>
                </c:pt>
              </c:strCache>
            </c:strRef>
          </c:cat>
          <c:val>
            <c:numRef>
              <c:f>'2017. hatályos 202 előírás stát'!$F$6:$F$13</c:f>
              <c:numCache>
                <c:formatCode>General</c:formatCode>
                <c:ptCount val="8"/>
                <c:pt idx="0">
                  <c:v>9</c:v>
                </c:pt>
                <c:pt idx="1">
                  <c:v>26</c:v>
                </c:pt>
                <c:pt idx="2">
                  <c:v>7</c:v>
                </c:pt>
                <c:pt idx="3">
                  <c:v>87</c:v>
                </c:pt>
                <c:pt idx="4">
                  <c:v>5</c:v>
                </c:pt>
                <c:pt idx="5">
                  <c:v>2</c:v>
                </c:pt>
                <c:pt idx="6">
                  <c:v>21</c:v>
                </c:pt>
                <c:pt idx="7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922-4126-BBCE-0269FAFCAC3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Megjelent </a:t>
            </a:r>
            <a:r>
              <a:rPr lang="hu-HU">
                <a:solidFill>
                  <a:schemeClr val="bg2">
                    <a:lumMod val="25000"/>
                  </a:schemeClr>
                </a:solidFill>
              </a:rPr>
              <a:t>v</a:t>
            </a:r>
            <a:r>
              <a:rPr lang="en-US">
                <a:solidFill>
                  <a:schemeClr val="bg2">
                    <a:lumMod val="25000"/>
                  </a:schemeClr>
                </a:solidFill>
              </a:rPr>
              <a:t>asútügyi előírások (2018</a:t>
            </a:r>
            <a:r>
              <a:rPr lang="hu-HU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>
                <a:solidFill>
                  <a:schemeClr val="bg2">
                    <a:lumMod val="25000"/>
                  </a:schemeClr>
                </a:solidFill>
              </a:rPr>
              <a:t>–</a:t>
            </a:r>
            <a:r>
              <a:rPr lang="hu-HU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>
                <a:solidFill>
                  <a:schemeClr val="bg2">
                    <a:lumMod val="25000"/>
                  </a:schemeClr>
                </a:solidFill>
              </a:rPr>
              <a:t>202</a:t>
            </a:r>
            <a:r>
              <a:rPr lang="hu-HU">
                <a:solidFill>
                  <a:schemeClr val="bg2">
                    <a:lumMod val="25000"/>
                  </a:schemeClr>
                </a:solidFill>
              </a:rPr>
              <a:t>4</a:t>
            </a:r>
            <a:r>
              <a:rPr lang="en-US">
                <a:solidFill>
                  <a:schemeClr val="bg2">
                    <a:lumMod val="25000"/>
                  </a:schemeClr>
                </a:solidFill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VASÚT!$A$3:$A$9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2024. április</c:v>
                </c:pt>
              </c:strCache>
            </c:strRef>
          </c:cat>
          <c:val>
            <c:numRef>
              <c:f>VASÚT!$B$3:$B$9</c:f>
              <c:numCache>
                <c:formatCode>General</c:formatCode>
                <c:ptCount val="7"/>
                <c:pt idx="0">
                  <c:v>20</c:v>
                </c:pt>
                <c:pt idx="1">
                  <c:v>23</c:v>
                </c:pt>
                <c:pt idx="2">
                  <c:v>19</c:v>
                </c:pt>
                <c:pt idx="3">
                  <c:v>10</c:v>
                </c:pt>
                <c:pt idx="4">
                  <c:v>23</c:v>
                </c:pt>
                <c:pt idx="5">
                  <c:v>21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E5-4312-B387-36F2BFCA5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77264704"/>
        <c:axId val="477260784"/>
      </c:barChart>
      <c:catAx>
        <c:axId val="47726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77260784"/>
        <c:crosses val="autoZero"/>
        <c:auto val="1"/>
        <c:lblAlgn val="ctr"/>
        <c:lblOffset val="100"/>
        <c:noMultiLvlLbl val="0"/>
      </c:catAx>
      <c:valAx>
        <c:axId val="477260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77264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600" b="1">
                <a:solidFill>
                  <a:schemeClr val="bg2">
                    <a:lumMod val="25000"/>
                  </a:schemeClr>
                </a:solidFill>
              </a:rPr>
              <a:t>Megjelent vasútügyi előírások oldalszáma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VASÚT!$A$3:$A$9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2024. április</c:v>
                </c:pt>
              </c:strCache>
            </c:strRef>
          </c:cat>
          <c:val>
            <c:numRef>
              <c:f>VASÚT!$C$3:$C$9</c:f>
              <c:numCache>
                <c:formatCode>General</c:formatCode>
                <c:ptCount val="7"/>
                <c:pt idx="0">
                  <c:v>1242</c:v>
                </c:pt>
                <c:pt idx="1">
                  <c:v>1324</c:v>
                </c:pt>
                <c:pt idx="2">
                  <c:v>1340</c:v>
                </c:pt>
                <c:pt idx="3">
                  <c:v>404</c:v>
                </c:pt>
                <c:pt idx="4">
                  <c:v>1120</c:v>
                </c:pt>
                <c:pt idx="5">
                  <c:v>1123</c:v>
                </c:pt>
                <c:pt idx="6">
                  <c:v>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10-48F6-ACF2-6FF8E9A62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77268624"/>
        <c:axId val="477258824"/>
      </c:barChart>
      <c:catAx>
        <c:axId val="47726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77258824"/>
        <c:crosses val="autoZero"/>
        <c:auto val="1"/>
        <c:lblAlgn val="ctr"/>
        <c:lblOffset val="100"/>
        <c:noMultiLvlLbl val="0"/>
      </c:catAx>
      <c:valAx>
        <c:axId val="477258824"/>
        <c:scaling>
          <c:orientation val="minMax"/>
          <c:max val="1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7726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Útügyi Műszaki Szabályozási Bizottság tevékenysége,</a:t>
            </a:r>
            <a:r>
              <a:rPr lang="hu-HU" baseline="0"/>
              <a:t> ÚME felülvizsgálat - 2024.10.</a:t>
            </a:r>
            <a:endParaRPr lang="hu-H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'ÚB tevékenység 2024.10.'!$F$7</c:f>
              <c:strCache>
                <c:ptCount val="1"/>
                <c:pt idx="0">
                  <c:v>ÚB által elfogadott, jelenleg hatályos ÚME-ok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'ÚB tevékenység 2024.10.'!$G$7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21-4AA0-9616-62A87F4FBDD6}"/>
            </c:ext>
          </c:extLst>
        </c:ser>
        <c:ser>
          <c:idx val="1"/>
          <c:order val="1"/>
          <c:tx>
            <c:strRef>
              <c:f>'ÚB tevékenység 2024.10.'!$F$8</c:f>
              <c:strCache>
                <c:ptCount val="1"/>
                <c:pt idx="0">
                  <c:v>ÚB által elfogadott, de még nem hatályos ÚME-ok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'ÚB tevékenység 2024.10.'!$G$8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21-4AA0-9616-62A87F4FBDD6}"/>
            </c:ext>
          </c:extLst>
        </c:ser>
        <c:ser>
          <c:idx val="2"/>
          <c:order val="2"/>
          <c:tx>
            <c:strRef>
              <c:f>'ÚB tevékenység 2024.10.'!$F$9</c:f>
              <c:strCache>
                <c:ptCount val="1"/>
                <c:pt idx="0">
                  <c:v>ÚB által hatálytalanított ÚME-ok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'ÚB tevékenység 2024.10.'!$G$9</c:f>
              <c:numCache>
                <c:formatCode>General</c:formatCode>
                <c:ptCount val="1"/>
                <c:pt idx="0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21-4AA0-9616-62A87F4FBDD6}"/>
            </c:ext>
          </c:extLst>
        </c:ser>
        <c:ser>
          <c:idx val="3"/>
          <c:order val="3"/>
          <c:tx>
            <c:strRef>
              <c:f>'ÚB tevékenység 2024.10.'!$F$10</c:f>
              <c:strCache>
                <c:ptCount val="1"/>
                <c:pt idx="0">
                  <c:v>Kidolgozás/felülvizsgálat alatt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'ÚB tevékenység 2024.10.'!$G$10</c:f>
              <c:numCache>
                <c:formatCode>General</c:formatCode>
                <c:ptCount val="1"/>
                <c:pt idx="0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21-4AA0-9616-62A87F4FB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3"/>
        <c:axId val="717489760"/>
        <c:axId val="717490480"/>
      </c:barChart>
      <c:catAx>
        <c:axId val="71748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17490480"/>
        <c:crosses val="autoZero"/>
        <c:auto val="1"/>
        <c:lblAlgn val="ctr"/>
        <c:lblOffset val="100"/>
        <c:noMultiLvlLbl val="0"/>
      </c:catAx>
      <c:valAx>
        <c:axId val="71749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1748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dirty="0"/>
              <a:t>Útügyi műszaki előírások elfogadása 2018-2024.10.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[1]Munka1!$F$3:$F$9</c:f>
              <c:strCache>
                <c:ptCount val="7"/>
                <c:pt idx="0">
                  <c:v>2018. évben elfogadott ÚME-ok </c:v>
                </c:pt>
                <c:pt idx="1">
                  <c:v>2019. évben elfogadott ÚME-ok </c:v>
                </c:pt>
                <c:pt idx="2">
                  <c:v>2020. évben elfogadott ÚME-ok </c:v>
                </c:pt>
                <c:pt idx="3">
                  <c:v>2021. évben elfogadott ÚME-ok </c:v>
                </c:pt>
                <c:pt idx="4">
                  <c:v>2022. évben elfogadott ÚME-ok </c:v>
                </c:pt>
                <c:pt idx="5">
                  <c:v>2023. évben elfogadott ÚME-ok </c:v>
                </c:pt>
                <c:pt idx="6">
                  <c:v>2024. évben elfogadott ÚME-ok </c:v>
                </c:pt>
              </c:strCache>
            </c:strRef>
          </c:cat>
          <c:val>
            <c:numRef>
              <c:f>[1]Munka1!$G$3:$G$9</c:f>
              <c:numCache>
                <c:formatCode>General</c:formatCode>
                <c:ptCount val="7"/>
                <c:pt idx="0">
                  <c:v>10</c:v>
                </c:pt>
                <c:pt idx="1">
                  <c:v>14</c:v>
                </c:pt>
                <c:pt idx="2">
                  <c:v>10</c:v>
                </c:pt>
                <c:pt idx="3">
                  <c:v>9</c:v>
                </c:pt>
                <c:pt idx="4">
                  <c:v>15</c:v>
                </c:pt>
                <c:pt idx="5">
                  <c:v>8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F9-4B05-9048-F8CCC3DD3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59713352"/>
        <c:axId val="559712632"/>
      </c:barChart>
      <c:catAx>
        <c:axId val="559713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59712632"/>
        <c:crosses val="autoZero"/>
        <c:auto val="1"/>
        <c:lblAlgn val="ctr"/>
        <c:lblOffset val="100"/>
        <c:noMultiLvlLbl val="0"/>
      </c:catAx>
      <c:valAx>
        <c:axId val="559712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59713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dirty="0"/>
              <a:t>Útügyi Műszaki Szabályozási Bizottság által 2018-2024.10. között elfogadott előírások hatálya – 2024.10.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571-4394-ABDB-1AC174A398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571-4394-ABDB-1AC174A398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571-4394-ABDB-1AC174A398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571-4394-ABDB-1AC174A398A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'ÚB által elfogadott szabályozó '!$M$7:$M$10</c:f>
              <c:strCache>
                <c:ptCount val="4"/>
                <c:pt idx="0">
                  <c:v>ÚB által elfogadott, jelenleg hatályos</c:v>
                </c:pt>
                <c:pt idx="1">
                  <c:v>ÚB által elfogadott, de már nem hatályos (felülvizsgálat miatt)</c:v>
                </c:pt>
                <c:pt idx="2">
                  <c:v>ÚB által elfogadott, de jelenleg még nem hatályos</c:v>
                </c:pt>
                <c:pt idx="3">
                  <c:v>egyéb (pl.: alapfogalmak)</c:v>
                </c:pt>
              </c:strCache>
            </c:strRef>
          </c:cat>
          <c:val>
            <c:numRef>
              <c:f>'ÚB által elfogadott szabályozó '!$N$7:$N$10</c:f>
              <c:numCache>
                <c:formatCode>General</c:formatCode>
                <c:ptCount val="4"/>
                <c:pt idx="0">
                  <c:v>45</c:v>
                </c:pt>
                <c:pt idx="1">
                  <c:v>14</c:v>
                </c:pt>
                <c:pt idx="2">
                  <c:v>3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71-4394-ABDB-1AC174A398A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Felülvizsgálat/kidolgozás</a:t>
            </a:r>
            <a:r>
              <a:rPr lang="hu-HU" baseline="0"/>
              <a:t> alatt lévő útügyi műszaki előírások státusza - 2024.10.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390-4784-B214-580D4F37D3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2390-4784-B214-580D4F37D3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390-4784-B214-580D4F37D3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2390-4784-B214-580D4F37D3B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2390-4784-B214-580D4F37D3B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2390-4784-B214-580D4F37D3B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2390-4784-B214-580D4F37D3B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2390-4784-B214-580D4F37D3BE}"/>
              </c:ext>
            </c:extLst>
          </c:dPt>
          <c:dLbls>
            <c:dLbl>
              <c:idx val="5"/>
              <c:layout>
                <c:manualLayout>
                  <c:x val="7.0870669138385675E-2"/>
                  <c:y val="0.1033333872280338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390-4784-B214-580D4F37D3B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Munka6!$F$5:$F$12</c:f>
              <c:strCache>
                <c:ptCount val="8"/>
                <c:pt idx="0">
                  <c:v>előkészítés alatt</c:v>
                </c:pt>
                <c:pt idx="1">
                  <c:v>munkabizottsági munkában</c:v>
                </c:pt>
                <c:pt idx="2">
                  <c:v>MAÚT I-II.véleményezés, mbiz.átdolgozás, lektorálás/szerkesztés, MK szállítás(ig)</c:v>
                </c:pt>
                <c:pt idx="3">
                  <c:v>MK jogszabályi véleményezés alatt</c:v>
                </c:pt>
                <c:pt idx="4">
                  <c:v>munkabizottsági átdolgozás és véglegesítés alatt</c:v>
                </c:pt>
                <c:pt idx="5">
                  <c:v>szerzői korrektúra</c:v>
                </c:pt>
                <c:pt idx="6">
                  <c:v>ÚB előterjesztésre benyújtva</c:v>
                </c:pt>
                <c:pt idx="7">
                  <c:v>ÚB által elfogadva, hatályba lép, megjelenik</c:v>
                </c:pt>
              </c:strCache>
            </c:strRef>
          </c:cat>
          <c:val>
            <c:numRef>
              <c:f>Munka6!$G$5:$G$12</c:f>
              <c:numCache>
                <c:formatCode>General</c:formatCode>
                <c:ptCount val="8"/>
                <c:pt idx="0">
                  <c:v>10</c:v>
                </c:pt>
                <c:pt idx="1">
                  <c:v>11</c:v>
                </c:pt>
                <c:pt idx="2">
                  <c:v>11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390-4784-B214-580D4F37D3B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Útügyi műszaki előírás, szabályzat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92D050"/>
              </a:solidFill>
            </a:ln>
          </c:spPr>
          <c:invertIfNegative val="0"/>
          <c:dLbls>
            <c:dLbl>
              <c:idx val="29"/>
              <c:tx>
                <c:rich>
                  <a:bodyPr/>
                  <a:lstStyle/>
                  <a:p>
                    <a:r>
                      <a:rPr lang="en-US"/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157499223809347E-2"/>
                      <c:h val="0.1745133593816038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8016-47DE-A7BE-CAD11B737B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Munka1!$A$2:$A$31</c:f>
              <c:numCache>
                <c:formatCode>General</c:formatCode>
                <c:ptCount val="3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</c:numCache>
            </c:numRef>
          </c:cat>
          <c:val>
            <c:numRef>
              <c:f>Munka1!$B$2:$B$31</c:f>
              <c:numCache>
                <c:formatCode>General</c:formatCode>
                <c:ptCount val="30"/>
                <c:pt idx="0">
                  <c:v>11</c:v>
                </c:pt>
                <c:pt idx="1">
                  <c:v>5</c:v>
                </c:pt>
                <c:pt idx="2">
                  <c:v>8</c:v>
                </c:pt>
                <c:pt idx="3">
                  <c:v>22</c:v>
                </c:pt>
                <c:pt idx="4">
                  <c:v>16</c:v>
                </c:pt>
                <c:pt idx="5">
                  <c:v>26</c:v>
                </c:pt>
                <c:pt idx="6">
                  <c:v>27</c:v>
                </c:pt>
                <c:pt idx="7">
                  <c:v>27</c:v>
                </c:pt>
                <c:pt idx="8">
                  <c:v>20</c:v>
                </c:pt>
                <c:pt idx="9">
                  <c:v>25</c:v>
                </c:pt>
                <c:pt idx="10">
                  <c:v>14</c:v>
                </c:pt>
                <c:pt idx="11">
                  <c:v>19</c:v>
                </c:pt>
                <c:pt idx="12">
                  <c:v>18</c:v>
                </c:pt>
                <c:pt idx="13">
                  <c:v>23</c:v>
                </c:pt>
                <c:pt idx="14">
                  <c:v>19</c:v>
                </c:pt>
                <c:pt idx="15">
                  <c:v>14</c:v>
                </c:pt>
                <c:pt idx="16">
                  <c:v>11</c:v>
                </c:pt>
                <c:pt idx="17">
                  <c:v>10</c:v>
                </c:pt>
                <c:pt idx="23">
                  <c:v>8</c:v>
                </c:pt>
                <c:pt idx="24">
                  <c:v>17</c:v>
                </c:pt>
                <c:pt idx="25">
                  <c:v>9</c:v>
                </c:pt>
                <c:pt idx="26">
                  <c:v>7</c:v>
                </c:pt>
                <c:pt idx="27">
                  <c:v>11</c:v>
                </c:pt>
                <c:pt idx="28">
                  <c:v>10</c:v>
                </c:pt>
                <c:pt idx="29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F6-4C1C-BFBE-99416D1E7D78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Tervezési útmutató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cat>
            <c:numRef>
              <c:f>Munka1!$A$2:$A$31</c:f>
              <c:numCache>
                <c:formatCode>General</c:formatCode>
                <c:ptCount val="3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</c:numCache>
            </c:numRef>
          </c:cat>
          <c:val>
            <c:numRef>
              <c:f>Munka1!$C$2:$C$31</c:f>
              <c:numCache>
                <c:formatCode>General</c:formatCode>
                <c:ptCount val="30"/>
                <c:pt idx="3">
                  <c:v>9</c:v>
                </c:pt>
                <c:pt idx="5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3">
                  <c:v>3</c:v>
                </c:pt>
                <c:pt idx="14">
                  <c:v>2</c:v>
                </c:pt>
                <c:pt idx="15">
                  <c:v>2</c:v>
                </c:pt>
                <c:pt idx="17">
                  <c:v>6</c:v>
                </c:pt>
                <c:pt idx="18">
                  <c:v>2</c:v>
                </c:pt>
                <c:pt idx="20">
                  <c:v>1</c:v>
                </c:pt>
                <c:pt idx="21">
                  <c:v>2</c:v>
                </c:pt>
                <c:pt idx="2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F6-4C1C-BFBE-99416D1E7D78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Előterjesztve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c:spPr>
          <c:invertIfNegative val="0"/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0F6-4C1C-BFBE-99416D1E7D78}"/>
              </c:ext>
            </c:extLst>
          </c:dPt>
          <c:cat>
            <c:numRef>
              <c:f>Munka1!$A$2:$A$31</c:f>
              <c:numCache>
                <c:formatCode>General</c:formatCode>
                <c:ptCount val="3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</c:numCache>
            </c:numRef>
          </c:cat>
          <c:val>
            <c:numRef>
              <c:f>Munka1!$D$2:$D$31</c:f>
              <c:numCache>
                <c:formatCode>General</c:formatCode>
                <c:ptCount val="30"/>
                <c:pt idx="16">
                  <c:v>6</c:v>
                </c:pt>
                <c:pt idx="17">
                  <c:v>16</c:v>
                </c:pt>
                <c:pt idx="21">
                  <c:v>3</c:v>
                </c:pt>
                <c:pt idx="22">
                  <c:v>5</c:v>
                </c:pt>
                <c:pt idx="2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F6-4C1C-BFBE-99416D1E7D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6457216"/>
        <c:axId val="176223872"/>
      </c:barChart>
      <c:catAx>
        <c:axId val="176457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6223872"/>
        <c:crosses val="autoZero"/>
        <c:auto val="1"/>
        <c:lblAlgn val="ctr"/>
        <c:lblOffset val="100"/>
        <c:noMultiLvlLbl val="0"/>
      </c:catAx>
      <c:valAx>
        <c:axId val="176223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645721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Megjelent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útügyi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hu-HU" dirty="0">
                <a:solidFill>
                  <a:schemeClr val="bg2">
                    <a:lumMod val="25000"/>
                  </a:schemeClr>
                </a:solidFill>
              </a:rPr>
              <a:t>műszaki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előírások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(2018</a:t>
            </a:r>
            <a:r>
              <a:rPr lang="hu-HU" dirty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202</a:t>
            </a:r>
            <a:r>
              <a:rPr lang="hu-HU" dirty="0">
                <a:solidFill>
                  <a:schemeClr val="bg2">
                    <a:lumMod val="25000"/>
                  </a:schemeClr>
                </a:solidFill>
              </a:rPr>
              <a:t>4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ÚT!$B$1</c:f>
              <c:strCache>
                <c:ptCount val="1"/>
                <c:pt idx="0">
                  <c:v>Útügyi műszaki előírás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95F-4E2B-BCCC-93D9F242F3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ÚT!$A$25:$A$31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2024. április</c:v>
                </c:pt>
              </c:strCache>
            </c:strRef>
          </c:cat>
          <c:val>
            <c:numRef>
              <c:f>ÚT!$B$25:$B$31</c:f>
              <c:numCache>
                <c:formatCode>General</c:formatCode>
                <c:ptCount val="7"/>
                <c:pt idx="0">
                  <c:v>8</c:v>
                </c:pt>
                <c:pt idx="1">
                  <c:v>17</c:v>
                </c:pt>
                <c:pt idx="2">
                  <c:v>9</c:v>
                </c:pt>
                <c:pt idx="3">
                  <c:v>7</c:v>
                </c:pt>
                <c:pt idx="4">
                  <c:v>11</c:v>
                </c:pt>
                <c:pt idx="5">
                  <c:v>10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E6-42EA-99DF-1ED083E35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77264704"/>
        <c:axId val="477260784"/>
      </c:barChart>
      <c:catAx>
        <c:axId val="47726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77260784"/>
        <c:crosses val="autoZero"/>
        <c:auto val="1"/>
        <c:lblAlgn val="ctr"/>
        <c:lblOffset val="100"/>
        <c:noMultiLvlLbl val="0"/>
      </c:catAx>
      <c:valAx>
        <c:axId val="477260784"/>
        <c:scaling>
          <c:orientation val="minMax"/>
          <c:max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77264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600" b="1">
                <a:solidFill>
                  <a:schemeClr val="bg2">
                    <a:lumMod val="25000"/>
                  </a:schemeClr>
                </a:solidFill>
              </a:rPr>
              <a:t>Megjelent útügyi előírások oldalszáma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3296688568250026"/>
          <c:y val="0.18925583005608654"/>
          <c:w val="0.85732493554635647"/>
          <c:h val="0.64748622693064839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ÚT!$A$25:$A$31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2024. április</c:v>
                </c:pt>
              </c:strCache>
            </c:strRef>
          </c:cat>
          <c:val>
            <c:numRef>
              <c:f>ÚT!$F$25:$F$31</c:f>
              <c:numCache>
                <c:formatCode>General</c:formatCode>
                <c:ptCount val="7"/>
                <c:pt idx="0">
                  <c:v>680</c:v>
                </c:pt>
                <c:pt idx="1">
                  <c:v>623</c:v>
                </c:pt>
                <c:pt idx="2">
                  <c:v>463</c:v>
                </c:pt>
                <c:pt idx="3">
                  <c:v>507</c:v>
                </c:pt>
                <c:pt idx="4">
                  <c:v>1056</c:v>
                </c:pt>
                <c:pt idx="5">
                  <c:v>773</c:v>
                </c:pt>
                <c:pt idx="6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97-4DFC-A1D5-6D3AF7DBD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77265488"/>
        <c:axId val="477269016"/>
      </c:barChart>
      <c:catAx>
        <c:axId val="47726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77269016"/>
        <c:crosses val="autoZero"/>
        <c:auto val="1"/>
        <c:lblAlgn val="ctr"/>
        <c:lblOffset val="100"/>
        <c:noMultiLvlLbl val="0"/>
      </c:catAx>
      <c:valAx>
        <c:axId val="477269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77265488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fő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Munka1!$A$2:$A$7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Munka1!$B$2:$B$7</c:f>
              <c:numCache>
                <c:formatCode>General</c:formatCode>
                <c:ptCount val="6"/>
                <c:pt idx="0">
                  <c:v>15</c:v>
                </c:pt>
                <c:pt idx="1">
                  <c:v>121</c:v>
                </c:pt>
                <c:pt idx="2">
                  <c:v>111</c:v>
                </c:pt>
                <c:pt idx="3">
                  <c:v>64</c:v>
                </c:pt>
                <c:pt idx="4">
                  <c:v>116</c:v>
                </c:pt>
                <c:pt idx="5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A4-45BD-94B7-B00E608033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30740592"/>
        <c:axId val="1631435504"/>
        <c:axId val="141759824"/>
      </c:bar3DChart>
      <c:catAx>
        <c:axId val="163074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631435504"/>
        <c:crosses val="autoZero"/>
        <c:auto val="1"/>
        <c:lblAlgn val="ctr"/>
        <c:lblOffset val="100"/>
        <c:noMultiLvlLbl val="0"/>
      </c:catAx>
      <c:valAx>
        <c:axId val="163143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630740592"/>
        <c:crosses val="autoZero"/>
        <c:crossBetween val="between"/>
      </c:valAx>
      <c:serAx>
        <c:axId val="141759824"/>
        <c:scaling>
          <c:orientation val="minMax"/>
        </c:scaling>
        <c:delete val="1"/>
        <c:axPos val="b"/>
        <c:majorTickMark val="none"/>
        <c:minorTickMark val="none"/>
        <c:tickLblPos val="nextTo"/>
        <c:crossAx val="163143550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833058562992126"/>
          <c:y val="0.89110015433685075"/>
          <c:w val="9.8026328740157487E-2"/>
          <c:h val="9.4837346528214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DAB9B3-DC88-4D17-B7C5-C4957437EA59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D6BA510-FC3E-4952-B233-1E1EEFAF1B1F}">
      <dgm:prSet phldrT="[Szöveg]"/>
      <dgm:spPr/>
      <dgm:t>
        <a:bodyPr/>
        <a:lstStyle/>
        <a:p>
          <a:r>
            <a: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 + F + I</a:t>
          </a:r>
        </a:p>
      </dgm:t>
    </dgm:pt>
    <dgm:pt modelId="{2CE15A1F-2DF4-4DFA-BD7D-B0960232F02E}" type="parTrans" cxnId="{1EC9C674-8809-4392-ACB5-A2B916B07641}">
      <dgm:prSet/>
      <dgm:spPr/>
      <dgm:t>
        <a:bodyPr/>
        <a:lstStyle/>
        <a:p>
          <a:endParaRPr lang="hu-HU"/>
        </a:p>
      </dgm:t>
    </dgm:pt>
    <dgm:pt modelId="{6DC87288-CDB9-4744-8422-E8E82B6E1A18}" type="sibTrans" cxnId="{1EC9C674-8809-4392-ACB5-A2B916B07641}">
      <dgm:prSet/>
      <dgm:spPr/>
      <dgm:t>
        <a:bodyPr/>
        <a:lstStyle/>
        <a:p>
          <a:endParaRPr lang="hu-HU"/>
        </a:p>
      </dgm:t>
    </dgm:pt>
    <dgm:pt modelId="{7C7CE020-1659-492B-A41A-24626888D140}">
      <dgm:prSet phldrT="[Szöveg]"/>
      <dgm:spPr/>
      <dgm:t>
        <a:bodyPr/>
        <a:lstStyle/>
        <a:p>
          <a:r>
            <a: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TECHNOLÓGIAI FEJLŐDÉS</a:t>
          </a:r>
        </a:p>
      </dgm:t>
    </dgm:pt>
    <dgm:pt modelId="{99871998-6420-4530-B05B-4F59E78FD50B}" type="parTrans" cxnId="{51CD0F9C-D39D-45C5-A2E9-F33908DA20C5}">
      <dgm:prSet/>
      <dgm:spPr/>
      <dgm:t>
        <a:bodyPr/>
        <a:lstStyle/>
        <a:p>
          <a:endParaRPr lang="hu-HU"/>
        </a:p>
      </dgm:t>
    </dgm:pt>
    <dgm:pt modelId="{AF03CB96-F043-4261-A777-0787881FA16C}" type="sibTrans" cxnId="{51CD0F9C-D39D-45C5-A2E9-F33908DA20C5}">
      <dgm:prSet/>
      <dgm:spPr/>
      <dgm:t>
        <a:bodyPr/>
        <a:lstStyle/>
        <a:p>
          <a:endParaRPr lang="hu-HU"/>
        </a:p>
      </dgm:t>
    </dgm:pt>
    <dgm:pt modelId="{2626CA81-23EE-4DC8-95E9-9F41582CCF7F}">
      <dgm:prSet phldrT="[Szöveg]"/>
      <dgm:spPr/>
      <dgm:t>
        <a:bodyPr/>
        <a:lstStyle/>
        <a:p>
          <a:r>
            <a: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BERUHÁZÁSOK</a:t>
          </a:r>
        </a:p>
      </dgm:t>
    </dgm:pt>
    <dgm:pt modelId="{77F0550E-35BD-41DC-96C6-BAAEEDD0AE83}" type="parTrans" cxnId="{56976978-91DE-44BE-A0A0-1ED49ACE02C9}">
      <dgm:prSet/>
      <dgm:spPr/>
      <dgm:t>
        <a:bodyPr/>
        <a:lstStyle/>
        <a:p>
          <a:endParaRPr lang="hu-HU"/>
        </a:p>
      </dgm:t>
    </dgm:pt>
    <dgm:pt modelId="{4D5C0EAE-2478-4875-AF13-FA20D5AE9F00}" type="sibTrans" cxnId="{56976978-91DE-44BE-A0A0-1ED49ACE02C9}">
      <dgm:prSet/>
      <dgm:spPr/>
      <dgm:t>
        <a:bodyPr/>
        <a:lstStyle/>
        <a:p>
          <a:endParaRPr lang="hu-HU"/>
        </a:p>
      </dgm:t>
    </dgm:pt>
    <dgm:pt modelId="{59AEA467-36A2-4599-9BD0-86F265ACB955}">
      <dgm:prSet phldrT="[Szöveg]"/>
      <dgm:spPr/>
      <dgm:t>
        <a:bodyPr/>
        <a:lstStyle/>
        <a:p>
          <a:r>
            <a: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ÜZEMELTETÉS</a:t>
          </a:r>
        </a:p>
      </dgm:t>
    </dgm:pt>
    <dgm:pt modelId="{92B3E928-0981-46B9-AD62-BD706D4BF58F}" type="parTrans" cxnId="{3182742A-B9FD-48C4-8582-D0F89D74EA20}">
      <dgm:prSet/>
      <dgm:spPr/>
      <dgm:t>
        <a:bodyPr/>
        <a:lstStyle/>
        <a:p>
          <a:endParaRPr lang="hu-HU"/>
        </a:p>
      </dgm:t>
    </dgm:pt>
    <dgm:pt modelId="{02631466-E605-4FAF-9667-9FB1B09AE225}" type="sibTrans" cxnId="{3182742A-B9FD-48C4-8582-D0F89D74EA20}">
      <dgm:prSet/>
      <dgm:spPr/>
      <dgm:t>
        <a:bodyPr/>
        <a:lstStyle/>
        <a:p>
          <a:endParaRPr lang="hu-HU"/>
        </a:p>
      </dgm:t>
    </dgm:pt>
    <dgm:pt modelId="{7AFE59F5-AC57-4CF3-802E-F17A769E582A}">
      <dgm:prSet phldrT="[Szöveg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 b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MŰSZAKI SZABÁLYOZÁS</a:t>
          </a:r>
        </a:p>
      </dgm:t>
    </dgm:pt>
    <dgm:pt modelId="{D209DEE7-CD37-4CF5-A391-C9A44026ED82}" type="parTrans" cxnId="{5789F12E-77C5-4EAC-9F61-66E42D3D1A28}">
      <dgm:prSet/>
      <dgm:spPr/>
      <dgm:t>
        <a:bodyPr/>
        <a:lstStyle/>
        <a:p>
          <a:endParaRPr lang="hu-HU"/>
        </a:p>
      </dgm:t>
    </dgm:pt>
    <dgm:pt modelId="{602827BA-4B17-456B-BC49-A65D75155F38}" type="sibTrans" cxnId="{5789F12E-77C5-4EAC-9F61-66E42D3D1A28}">
      <dgm:prSet/>
      <dgm:spPr/>
      <dgm:t>
        <a:bodyPr/>
        <a:lstStyle/>
        <a:p>
          <a:endParaRPr lang="hu-HU"/>
        </a:p>
      </dgm:t>
    </dgm:pt>
    <dgm:pt modelId="{0C57CE98-7683-4779-98B4-7FEBA333F1E5}" type="pres">
      <dgm:prSet presAssocID="{29DAB9B3-DC88-4D17-B7C5-C4957437EA59}" presName="cycle" presStyleCnt="0">
        <dgm:presLayoutVars>
          <dgm:dir/>
          <dgm:resizeHandles val="exact"/>
        </dgm:presLayoutVars>
      </dgm:prSet>
      <dgm:spPr/>
    </dgm:pt>
    <dgm:pt modelId="{3AC92F4C-5218-4A30-9869-CA0148DA8057}" type="pres">
      <dgm:prSet presAssocID="{3D6BA510-FC3E-4952-B233-1E1EEFAF1B1F}" presName="node" presStyleLbl="node1" presStyleIdx="0" presStyleCnt="5">
        <dgm:presLayoutVars>
          <dgm:bulletEnabled val="1"/>
        </dgm:presLayoutVars>
      </dgm:prSet>
      <dgm:spPr/>
    </dgm:pt>
    <dgm:pt modelId="{8B0486CA-389C-440E-8636-C4B2FD14D229}" type="pres">
      <dgm:prSet presAssocID="{3D6BA510-FC3E-4952-B233-1E1EEFAF1B1F}" presName="spNode" presStyleCnt="0"/>
      <dgm:spPr/>
    </dgm:pt>
    <dgm:pt modelId="{32334CF8-BB16-4BDE-9388-1BA3796D62EF}" type="pres">
      <dgm:prSet presAssocID="{6DC87288-CDB9-4744-8422-E8E82B6E1A18}" presName="sibTrans" presStyleLbl="sibTrans1D1" presStyleIdx="0" presStyleCnt="5"/>
      <dgm:spPr/>
    </dgm:pt>
    <dgm:pt modelId="{CBD59971-11B2-47A6-A6AD-5BDC3C6FE120}" type="pres">
      <dgm:prSet presAssocID="{7C7CE020-1659-492B-A41A-24626888D140}" presName="node" presStyleLbl="node1" presStyleIdx="1" presStyleCnt="5">
        <dgm:presLayoutVars>
          <dgm:bulletEnabled val="1"/>
        </dgm:presLayoutVars>
      </dgm:prSet>
      <dgm:spPr/>
    </dgm:pt>
    <dgm:pt modelId="{02AADFF0-7704-4818-9DF9-33724FA5C691}" type="pres">
      <dgm:prSet presAssocID="{7C7CE020-1659-492B-A41A-24626888D140}" presName="spNode" presStyleCnt="0"/>
      <dgm:spPr/>
    </dgm:pt>
    <dgm:pt modelId="{680A5166-3174-4186-9009-765A7FFBD07D}" type="pres">
      <dgm:prSet presAssocID="{AF03CB96-F043-4261-A777-0787881FA16C}" presName="sibTrans" presStyleLbl="sibTrans1D1" presStyleIdx="1" presStyleCnt="5"/>
      <dgm:spPr/>
    </dgm:pt>
    <dgm:pt modelId="{4B120FF7-2784-40AD-B7BB-D697551E9876}" type="pres">
      <dgm:prSet presAssocID="{7AFE59F5-AC57-4CF3-802E-F17A769E582A}" presName="node" presStyleLbl="node1" presStyleIdx="2" presStyleCnt="5">
        <dgm:presLayoutVars>
          <dgm:bulletEnabled val="1"/>
        </dgm:presLayoutVars>
      </dgm:prSet>
      <dgm:spPr/>
    </dgm:pt>
    <dgm:pt modelId="{4E79F120-E103-49D0-8BDD-08D37104AA67}" type="pres">
      <dgm:prSet presAssocID="{7AFE59F5-AC57-4CF3-802E-F17A769E582A}" presName="spNode" presStyleCnt="0"/>
      <dgm:spPr/>
    </dgm:pt>
    <dgm:pt modelId="{0CE363A9-2377-47BA-BD20-3817856A41B0}" type="pres">
      <dgm:prSet presAssocID="{602827BA-4B17-456B-BC49-A65D75155F38}" presName="sibTrans" presStyleLbl="sibTrans1D1" presStyleIdx="2" presStyleCnt="5"/>
      <dgm:spPr/>
    </dgm:pt>
    <dgm:pt modelId="{81284F4A-E819-45EF-9D46-57C3C7D440DB}" type="pres">
      <dgm:prSet presAssocID="{2626CA81-23EE-4DC8-95E9-9F41582CCF7F}" presName="node" presStyleLbl="node1" presStyleIdx="3" presStyleCnt="5">
        <dgm:presLayoutVars>
          <dgm:bulletEnabled val="1"/>
        </dgm:presLayoutVars>
      </dgm:prSet>
      <dgm:spPr/>
    </dgm:pt>
    <dgm:pt modelId="{AACC181F-78B0-418B-B7FB-A8C93DF898D1}" type="pres">
      <dgm:prSet presAssocID="{2626CA81-23EE-4DC8-95E9-9F41582CCF7F}" presName="spNode" presStyleCnt="0"/>
      <dgm:spPr/>
    </dgm:pt>
    <dgm:pt modelId="{4F32C46A-2065-4714-9CD2-9D5313848C74}" type="pres">
      <dgm:prSet presAssocID="{4D5C0EAE-2478-4875-AF13-FA20D5AE9F00}" presName="sibTrans" presStyleLbl="sibTrans1D1" presStyleIdx="3" presStyleCnt="5"/>
      <dgm:spPr/>
    </dgm:pt>
    <dgm:pt modelId="{4D61AC75-9737-4372-9B4C-FB00ACB7A9F1}" type="pres">
      <dgm:prSet presAssocID="{59AEA467-36A2-4599-9BD0-86F265ACB955}" presName="node" presStyleLbl="node1" presStyleIdx="4" presStyleCnt="5">
        <dgm:presLayoutVars>
          <dgm:bulletEnabled val="1"/>
        </dgm:presLayoutVars>
      </dgm:prSet>
      <dgm:spPr/>
    </dgm:pt>
    <dgm:pt modelId="{B13C2431-4127-4769-9D98-5E500F2B32D9}" type="pres">
      <dgm:prSet presAssocID="{59AEA467-36A2-4599-9BD0-86F265ACB955}" presName="spNode" presStyleCnt="0"/>
      <dgm:spPr/>
    </dgm:pt>
    <dgm:pt modelId="{BAB4FF49-26CB-4D5C-A4B2-17D05089D499}" type="pres">
      <dgm:prSet presAssocID="{02631466-E605-4FAF-9667-9FB1B09AE225}" presName="sibTrans" presStyleLbl="sibTrans1D1" presStyleIdx="4" presStyleCnt="5"/>
      <dgm:spPr/>
    </dgm:pt>
  </dgm:ptLst>
  <dgm:cxnLst>
    <dgm:cxn modelId="{CDF95C10-5951-475D-B773-935DEAC7F91A}" type="presOf" srcId="{6DC87288-CDB9-4744-8422-E8E82B6E1A18}" destId="{32334CF8-BB16-4BDE-9388-1BA3796D62EF}" srcOrd="0" destOrd="0" presId="urn:microsoft.com/office/officeart/2005/8/layout/cycle5"/>
    <dgm:cxn modelId="{3182742A-B9FD-48C4-8582-D0F89D74EA20}" srcId="{29DAB9B3-DC88-4D17-B7C5-C4957437EA59}" destId="{59AEA467-36A2-4599-9BD0-86F265ACB955}" srcOrd="4" destOrd="0" parTransId="{92B3E928-0981-46B9-AD62-BD706D4BF58F}" sibTransId="{02631466-E605-4FAF-9667-9FB1B09AE225}"/>
    <dgm:cxn modelId="{5789F12E-77C5-4EAC-9F61-66E42D3D1A28}" srcId="{29DAB9B3-DC88-4D17-B7C5-C4957437EA59}" destId="{7AFE59F5-AC57-4CF3-802E-F17A769E582A}" srcOrd="2" destOrd="0" parTransId="{D209DEE7-CD37-4CF5-A391-C9A44026ED82}" sibTransId="{602827BA-4B17-456B-BC49-A65D75155F38}"/>
    <dgm:cxn modelId="{20863344-27C2-435C-892D-383998E0F89B}" type="presOf" srcId="{59AEA467-36A2-4599-9BD0-86F265ACB955}" destId="{4D61AC75-9737-4372-9B4C-FB00ACB7A9F1}" srcOrd="0" destOrd="0" presId="urn:microsoft.com/office/officeart/2005/8/layout/cycle5"/>
    <dgm:cxn modelId="{D7B11E48-1F33-4735-8E79-997EA878FD25}" type="presOf" srcId="{02631466-E605-4FAF-9667-9FB1B09AE225}" destId="{BAB4FF49-26CB-4D5C-A4B2-17D05089D499}" srcOrd="0" destOrd="0" presId="urn:microsoft.com/office/officeart/2005/8/layout/cycle5"/>
    <dgm:cxn modelId="{3DA65749-6F53-499F-9867-AC1F4F8D94BF}" type="presOf" srcId="{4D5C0EAE-2478-4875-AF13-FA20D5AE9F00}" destId="{4F32C46A-2065-4714-9CD2-9D5313848C74}" srcOrd="0" destOrd="0" presId="urn:microsoft.com/office/officeart/2005/8/layout/cycle5"/>
    <dgm:cxn modelId="{63D98E52-4698-419F-BDC0-E50BD7F06609}" type="presOf" srcId="{29DAB9B3-DC88-4D17-B7C5-C4957437EA59}" destId="{0C57CE98-7683-4779-98B4-7FEBA333F1E5}" srcOrd="0" destOrd="0" presId="urn:microsoft.com/office/officeart/2005/8/layout/cycle5"/>
    <dgm:cxn modelId="{1EC9C674-8809-4392-ACB5-A2B916B07641}" srcId="{29DAB9B3-DC88-4D17-B7C5-C4957437EA59}" destId="{3D6BA510-FC3E-4952-B233-1E1EEFAF1B1F}" srcOrd="0" destOrd="0" parTransId="{2CE15A1F-2DF4-4DFA-BD7D-B0960232F02E}" sibTransId="{6DC87288-CDB9-4744-8422-E8E82B6E1A18}"/>
    <dgm:cxn modelId="{90F14B77-9DC9-4890-A12E-148DD012484B}" type="presOf" srcId="{3D6BA510-FC3E-4952-B233-1E1EEFAF1B1F}" destId="{3AC92F4C-5218-4A30-9869-CA0148DA8057}" srcOrd="0" destOrd="0" presId="urn:microsoft.com/office/officeart/2005/8/layout/cycle5"/>
    <dgm:cxn modelId="{56976978-91DE-44BE-A0A0-1ED49ACE02C9}" srcId="{29DAB9B3-DC88-4D17-B7C5-C4957437EA59}" destId="{2626CA81-23EE-4DC8-95E9-9F41582CCF7F}" srcOrd="3" destOrd="0" parTransId="{77F0550E-35BD-41DC-96C6-BAAEEDD0AE83}" sibTransId="{4D5C0EAE-2478-4875-AF13-FA20D5AE9F00}"/>
    <dgm:cxn modelId="{2DDC0F7D-5FDE-472E-A47E-259AD482AFC2}" type="presOf" srcId="{2626CA81-23EE-4DC8-95E9-9F41582CCF7F}" destId="{81284F4A-E819-45EF-9D46-57C3C7D440DB}" srcOrd="0" destOrd="0" presId="urn:microsoft.com/office/officeart/2005/8/layout/cycle5"/>
    <dgm:cxn modelId="{CAB62296-5534-4E13-9F7C-2D262FB21C01}" type="presOf" srcId="{7C7CE020-1659-492B-A41A-24626888D140}" destId="{CBD59971-11B2-47A6-A6AD-5BDC3C6FE120}" srcOrd="0" destOrd="0" presId="urn:microsoft.com/office/officeart/2005/8/layout/cycle5"/>
    <dgm:cxn modelId="{51CD0F9C-D39D-45C5-A2E9-F33908DA20C5}" srcId="{29DAB9B3-DC88-4D17-B7C5-C4957437EA59}" destId="{7C7CE020-1659-492B-A41A-24626888D140}" srcOrd="1" destOrd="0" parTransId="{99871998-6420-4530-B05B-4F59E78FD50B}" sibTransId="{AF03CB96-F043-4261-A777-0787881FA16C}"/>
    <dgm:cxn modelId="{B4D8B8AB-1D2B-4340-92C7-15A34BC15AB5}" type="presOf" srcId="{7AFE59F5-AC57-4CF3-802E-F17A769E582A}" destId="{4B120FF7-2784-40AD-B7BB-D697551E9876}" srcOrd="0" destOrd="0" presId="urn:microsoft.com/office/officeart/2005/8/layout/cycle5"/>
    <dgm:cxn modelId="{4C0A81BF-DA25-46C5-BC72-52F145402958}" type="presOf" srcId="{AF03CB96-F043-4261-A777-0787881FA16C}" destId="{680A5166-3174-4186-9009-765A7FFBD07D}" srcOrd="0" destOrd="0" presId="urn:microsoft.com/office/officeart/2005/8/layout/cycle5"/>
    <dgm:cxn modelId="{AA3943EC-D049-4C09-B205-83C2C31E91A2}" type="presOf" srcId="{602827BA-4B17-456B-BC49-A65D75155F38}" destId="{0CE363A9-2377-47BA-BD20-3817856A41B0}" srcOrd="0" destOrd="0" presId="urn:microsoft.com/office/officeart/2005/8/layout/cycle5"/>
    <dgm:cxn modelId="{20D6D0F3-F140-405F-9AA1-9593A5001CCC}" type="presParOf" srcId="{0C57CE98-7683-4779-98B4-7FEBA333F1E5}" destId="{3AC92F4C-5218-4A30-9869-CA0148DA8057}" srcOrd="0" destOrd="0" presId="urn:microsoft.com/office/officeart/2005/8/layout/cycle5"/>
    <dgm:cxn modelId="{CBDE0B60-9315-4613-9AA8-E98CDADEDE04}" type="presParOf" srcId="{0C57CE98-7683-4779-98B4-7FEBA333F1E5}" destId="{8B0486CA-389C-440E-8636-C4B2FD14D229}" srcOrd="1" destOrd="0" presId="urn:microsoft.com/office/officeart/2005/8/layout/cycle5"/>
    <dgm:cxn modelId="{2788F9BA-AA7B-4D0D-91A4-8A799711785C}" type="presParOf" srcId="{0C57CE98-7683-4779-98B4-7FEBA333F1E5}" destId="{32334CF8-BB16-4BDE-9388-1BA3796D62EF}" srcOrd="2" destOrd="0" presId="urn:microsoft.com/office/officeart/2005/8/layout/cycle5"/>
    <dgm:cxn modelId="{CFACD3E9-2B59-4D8E-AB8D-C6653CB22024}" type="presParOf" srcId="{0C57CE98-7683-4779-98B4-7FEBA333F1E5}" destId="{CBD59971-11B2-47A6-A6AD-5BDC3C6FE120}" srcOrd="3" destOrd="0" presId="urn:microsoft.com/office/officeart/2005/8/layout/cycle5"/>
    <dgm:cxn modelId="{E83A1F23-FB2F-4F59-BE23-99A99FEC233D}" type="presParOf" srcId="{0C57CE98-7683-4779-98B4-7FEBA333F1E5}" destId="{02AADFF0-7704-4818-9DF9-33724FA5C691}" srcOrd="4" destOrd="0" presId="urn:microsoft.com/office/officeart/2005/8/layout/cycle5"/>
    <dgm:cxn modelId="{72C847C1-9D43-43EA-9F4E-0F1DB38262D9}" type="presParOf" srcId="{0C57CE98-7683-4779-98B4-7FEBA333F1E5}" destId="{680A5166-3174-4186-9009-765A7FFBD07D}" srcOrd="5" destOrd="0" presId="urn:microsoft.com/office/officeart/2005/8/layout/cycle5"/>
    <dgm:cxn modelId="{29929FC4-1FAC-4C89-AB9E-AB37F30C3114}" type="presParOf" srcId="{0C57CE98-7683-4779-98B4-7FEBA333F1E5}" destId="{4B120FF7-2784-40AD-B7BB-D697551E9876}" srcOrd="6" destOrd="0" presId="urn:microsoft.com/office/officeart/2005/8/layout/cycle5"/>
    <dgm:cxn modelId="{2F73F423-E174-499A-8135-C81C4D5A5F89}" type="presParOf" srcId="{0C57CE98-7683-4779-98B4-7FEBA333F1E5}" destId="{4E79F120-E103-49D0-8BDD-08D37104AA67}" srcOrd="7" destOrd="0" presId="urn:microsoft.com/office/officeart/2005/8/layout/cycle5"/>
    <dgm:cxn modelId="{E46138EA-5CCC-4097-900F-C02C15E2A206}" type="presParOf" srcId="{0C57CE98-7683-4779-98B4-7FEBA333F1E5}" destId="{0CE363A9-2377-47BA-BD20-3817856A41B0}" srcOrd="8" destOrd="0" presId="urn:microsoft.com/office/officeart/2005/8/layout/cycle5"/>
    <dgm:cxn modelId="{57699D35-99D3-417D-A763-C43C0A0502AF}" type="presParOf" srcId="{0C57CE98-7683-4779-98B4-7FEBA333F1E5}" destId="{81284F4A-E819-45EF-9D46-57C3C7D440DB}" srcOrd="9" destOrd="0" presId="urn:microsoft.com/office/officeart/2005/8/layout/cycle5"/>
    <dgm:cxn modelId="{F9A8912A-95BC-4C6C-87F0-E1A800A3F762}" type="presParOf" srcId="{0C57CE98-7683-4779-98B4-7FEBA333F1E5}" destId="{AACC181F-78B0-418B-B7FB-A8C93DF898D1}" srcOrd="10" destOrd="0" presId="urn:microsoft.com/office/officeart/2005/8/layout/cycle5"/>
    <dgm:cxn modelId="{61C72274-094E-4ED3-BE5A-0F45A096571E}" type="presParOf" srcId="{0C57CE98-7683-4779-98B4-7FEBA333F1E5}" destId="{4F32C46A-2065-4714-9CD2-9D5313848C74}" srcOrd="11" destOrd="0" presId="urn:microsoft.com/office/officeart/2005/8/layout/cycle5"/>
    <dgm:cxn modelId="{D8D1685D-0D42-4CCD-8910-9E307E99DF59}" type="presParOf" srcId="{0C57CE98-7683-4779-98B4-7FEBA333F1E5}" destId="{4D61AC75-9737-4372-9B4C-FB00ACB7A9F1}" srcOrd="12" destOrd="0" presId="urn:microsoft.com/office/officeart/2005/8/layout/cycle5"/>
    <dgm:cxn modelId="{AF7CD898-70BA-45D7-BFAF-1C0352ABB1C6}" type="presParOf" srcId="{0C57CE98-7683-4779-98B4-7FEBA333F1E5}" destId="{B13C2431-4127-4769-9D98-5E500F2B32D9}" srcOrd="13" destOrd="0" presId="urn:microsoft.com/office/officeart/2005/8/layout/cycle5"/>
    <dgm:cxn modelId="{E2E88890-F45C-400D-8D22-312FEA5C44F9}" type="presParOf" srcId="{0C57CE98-7683-4779-98B4-7FEBA333F1E5}" destId="{BAB4FF49-26CB-4D5C-A4B2-17D05089D499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1C4A54-435D-40CD-846F-20CE06E056E2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00B5A181-A96D-4469-BB87-74CEA2A535D6}">
      <dgm:prSet phldrT="[Szöveg]"/>
      <dgm:spPr/>
      <dgm:t>
        <a:bodyPr/>
        <a:lstStyle/>
        <a:p>
          <a:r>
            <a:rPr lang="hu-HU" dirty="0"/>
            <a:t>„SZAKMA”</a:t>
          </a:r>
        </a:p>
      </dgm:t>
    </dgm:pt>
    <dgm:pt modelId="{B1A23B1F-8A7E-431F-BDA3-021560FAD28A}" type="parTrans" cxnId="{C026E3BF-876F-445E-96F7-79159C3146B9}">
      <dgm:prSet/>
      <dgm:spPr/>
      <dgm:t>
        <a:bodyPr/>
        <a:lstStyle/>
        <a:p>
          <a:endParaRPr lang="hu-HU"/>
        </a:p>
      </dgm:t>
    </dgm:pt>
    <dgm:pt modelId="{D1B2A0AE-D178-440F-8ED7-C3FC463EC94C}" type="sibTrans" cxnId="{C026E3BF-876F-445E-96F7-79159C3146B9}">
      <dgm:prSet/>
      <dgm:spPr/>
      <dgm:t>
        <a:bodyPr/>
        <a:lstStyle/>
        <a:p>
          <a:endParaRPr lang="hu-HU"/>
        </a:p>
      </dgm:t>
    </dgm:pt>
    <dgm:pt modelId="{9224765B-1868-4D0C-8FFB-C3A50420B3CC}">
      <dgm:prSet phldrT="[Szöveg]"/>
      <dgm:spPr/>
      <dgm:t>
        <a:bodyPr/>
        <a:lstStyle/>
        <a:p>
          <a:r>
            <a:rPr lang="hu-HU" dirty="0"/>
            <a:t>ÚME téma ajánlás</a:t>
          </a:r>
        </a:p>
      </dgm:t>
    </dgm:pt>
    <dgm:pt modelId="{8BFF03D0-F20F-441E-AC50-CE4773A58A42}" type="parTrans" cxnId="{E3B11D27-B4A2-4C85-8863-EE4C8644F8F4}">
      <dgm:prSet/>
      <dgm:spPr/>
      <dgm:t>
        <a:bodyPr/>
        <a:lstStyle/>
        <a:p>
          <a:endParaRPr lang="hu-HU"/>
        </a:p>
      </dgm:t>
    </dgm:pt>
    <dgm:pt modelId="{FF1879F0-EB49-4A10-A63F-9A105BB15B7F}" type="sibTrans" cxnId="{E3B11D27-B4A2-4C85-8863-EE4C8644F8F4}">
      <dgm:prSet/>
      <dgm:spPr/>
      <dgm:t>
        <a:bodyPr/>
        <a:lstStyle/>
        <a:p>
          <a:endParaRPr lang="hu-HU"/>
        </a:p>
      </dgm:t>
    </dgm:pt>
    <dgm:pt modelId="{91233A79-403F-4120-8B38-688C8364738A}">
      <dgm:prSet phldrT="[Szöveg]"/>
      <dgm:spPr/>
      <dgm:t>
        <a:bodyPr/>
        <a:lstStyle/>
        <a:p>
          <a:r>
            <a:rPr lang="hu-HU" dirty="0"/>
            <a:t>Cím + rövid leírás</a:t>
          </a:r>
        </a:p>
      </dgm:t>
    </dgm:pt>
    <dgm:pt modelId="{98DDC144-2710-40E1-B4D0-62708223C9A0}" type="parTrans" cxnId="{5B12EA45-6CF6-4330-AC3A-634F40476EB4}">
      <dgm:prSet/>
      <dgm:spPr/>
      <dgm:t>
        <a:bodyPr/>
        <a:lstStyle/>
        <a:p>
          <a:endParaRPr lang="hu-HU"/>
        </a:p>
      </dgm:t>
    </dgm:pt>
    <dgm:pt modelId="{AC06FDA7-D583-4498-A511-7D46855DD94F}" type="sibTrans" cxnId="{5B12EA45-6CF6-4330-AC3A-634F40476EB4}">
      <dgm:prSet/>
      <dgm:spPr/>
      <dgm:t>
        <a:bodyPr/>
        <a:lstStyle/>
        <a:p>
          <a:endParaRPr lang="hu-HU"/>
        </a:p>
      </dgm:t>
    </dgm:pt>
    <dgm:pt modelId="{F50FDAA3-33B9-42CD-9F9B-4EC6A86167B4}">
      <dgm:prSet phldrT="[Szöveg]"/>
      <dgm:spPr/>
      <dgm:t>
        <a:bodyPr/>
        <a:lstStyle/>
        <a:p>
          <a:r>
            <a:rPr lang="hu-HU" dirty="0"/>
            <a:t>ÚMSZB (ÚB)</a:t>
          </a:r>
        </a:p>
      </dgm:t>
    </dgm:pt>
    <dgm:pt modelId="{5911F0B8-506C-4D35-B8BD-6B407D207887}" type="parTrans" cxnId="{5AA8F9E6-2A6B-40D7-ACB7-91824796BCA0}">
      <dgm:prSet/>
      <dgm:spPr/>
      <dgm:t>
        <a:bodyPr/>
        <a:lstStyle/>
        <a:p>
          <a:endParaRPr lang="hu-HU"/>
        </a:p>
      </dgm:t>
    </dgm:pt>
    <dgm:pt modelId="{A2CD4D39-2E77-4BCE-92C1-2612F09B89C5}" type="sibTrans" cxnId="{5AA8F9E6-2A6B-40D7-ACB7-91824796BCA0}">
      <dgm:prSet/>
      <dgm:spPr/>
      <dgm:t>
        <a:bodyPr/>
        <a:lstStyle/>
        <a:p>
          <a:endParaRPr lang="hu-HU"/>
        </a:p>
      </dgm:t>
    </dgm:pt>
    <dgm:pt modelId="{DB190249-7BBA-4925-A6EA-FCE90FD72E68}">
      <dgm:prSet phldrT="[Szöveg]"/>
      <dgm:spPr/>
      <dgm:t>
        <a:bodyPr/>
        <a:lstStyle/>
        <a:p>
          <a:r>
            <a:rPr lang="hu-HU" dirty="0"/>
            <a:t>Szavazás a szükségességről</a:t>
          </a:r>
        </a:p>
      </dgm:t>
    </dgm:pt>
    <dgm:pt modelId="{4FE4BFD6-E110-49AA-9D83-C0133AE1BF81}" type="parTrans" cxnId="{98CB1037-EAA6-48DC-B39F-856261BAABD8}">
      <dgm:prSet/>
      <dgm:spPr/>
      <dgm:t>
        <a:bodyPr/>
        <a:lstStyle/>
        <a:p>
          <a:endParaRPr lang="hu-HU"/>
        </a:p>
      </dgm:t>
    </dgm:pt>
    <dgm:pt modelId="{49D9FA81-833C-43D4-8C9E-F70DF2B31DDC}" type="sibTrans" cxnId="{98CB1037-EAA6-48DC-B39F-856261BAABD8}">
      <dgm:prSet/>
      <dgm:spPr/>
      <dgm:t>
        <a:bodyPr/>
        <a:lstStyle/>
        <a:p>
          <a:endParaRPr lang="hu-HU"/>
        </a:p>
      </dgm:t>
    </dgm:pt>
    <dgm:pt modelId="{F125166C-E8B4-4855-AEA2-8FB4E8A7783A}">
      <dgm:prSet phldrT="[Szöveg]"/>
      <dgm:spPr/>
      <dgm:t>
        <a:bodyPr/>
        <a:lstStyle/>
        <a:p>
          <a:r>
            <a:rPr lang="hu-HU" dirty="0"/>
            <a:t>KÉSZÍTÉS</a:t>
          </a:r>
        </a:p>
      </dgm:t>
    </dgm:pt>
    <dgm:pt modelId="{3A167C7D-2EBA-4BF6-A8A7-C58233BBD161}" type="parTrans" cxnId="{2457C047-C3DF-4A26-AE5C-907E050768EA}">
      <dgm:prSet/>
      <dgm:spPr/>
      <dgm:t>
        <a:bodyPr/>
        <a:lstStyle/>
        <a:p>
          <a:endParaRPr lang="hu-HU"/>
        </a:p>
      </dgm:t>
    </dgm:pt>
    <dgm:pt modelId="{0C5C04CE-BC8A-4049-B157-85613D14C6A6}" type="sibTrans" cxnId="{2457C047-C3DF-4A26-AE5C-907E050768EA}">
      <dgm:prSet/>
      <dgm:spPr/>
      <dgm:t>
        <a:bodyPr/>
        <a:lstStyle/>
        <a:p>
          <a:endParaRPr lang="hu-HU"/>
        </a:p>
      </dgm:t>
    </dgm:pt>
    <dgm:pt modelId="{7F766564-B770-49BB-A0E8-7EB2053D3645}">
      <dgm:prSet phldrT="[Szöveg]"/>
      <dgm:spPr/>
      <dgm:t>
        <a:bodyPr/>
        <a:lstStyle/>
        <a:p>
          <a:r>
            <a:rPr lang="hu-HU" dirty="0"/>
            <a:t>MK-n keresztül</a:t>
          </a:r>
        </a:p>
      </dgm:t>
    </dgm:pt>
    <dgm:pt modelId="{665C5D41-9E58-4A70-B79E-C5AD7C8FC55F}" type="parTrans" cxnId="{B1B939BA-6966-48D9-BB6D-AD45F6382031}">
      <dgm:prSet/>
      <dgm:spPr/>
      <dgm:t>
        <a:bodyPr/>
        <a:lstStyle/>
        <a:p>
          <a:endParaRPr lang="hu-HU"/>
        </a:p>
      </dgm:t>
    </dgm:pt>
    <dgm:pt modelId="{0196C8AE-F0E4-4876-B19E-F8DA753DC8C3}" type="sibTrans" cxnId="{B1B939BA-6966-48D9-BB6D-AD45F6382031}">
      <dgm:prSet/>
      <dgm:spPr/>
      <dgm:t>
        <a:bodyPr/>
        <a:lstStyle/>
        <a:p>
          <a:endParaRPr lang="hu-HU"/>
        </a:p>
      </dgm:t>
    </dgm:pt>
    <dgm:pt modelId="{CB08B929-3B9C-4302-9B55-9E91CC64CCC2}">
      <dgm:prSet phldrT="[Szöveg]"/>
      <dgm:spPr/>
      <dgm:t>
        <a:bodyPr/>
        <a:lstStyle/>
        <a:p>
          <a:r>
            <a:rPr lang="hu-HU" dirty="0"/>
            <a:t>MAÚT</a:t>
          </a:r>
        </a:p>
      </dgm:t>
    </dgm:pt>
    <dgm:pt modelId="{A2DAE1F9-B800-4C70-B927-C82E78EB02C1}" type="parTrans" cxnId="{95BDB588-95BD-4BA1-BF28-B335EEB95B20}">
      <dgm:prSet/>
      <dgm:spPr/>
      <dgm:t>
        <a:bodyPr/>
        <a:lstStyle/>
        <a:p>
          <a:endParaRPr lang="hu-HU"/>
        </a:p>
      </dgm:t>
    </dgm:pt>
    <dgm:pt modelId="{23A4C9FE-F525-4169-A9D8-41755E4851CB}" type="sibTrans" cxnId="{95BDB588-95BD-4BA1-BF28-B335EEB95B20}">
      <dgm:prSet/>
      <dgm:spPr/>
      <dgm:t>
        <a:bodyPr/>
        <a:lstStyle/>
        <a:p>
          <a:endParaRPr lang="hu-HU"/>
        </a:p>
      </dgm:t>
    </dgm:pt>
    <dgm:pt modelId="{E91FA7CA-5F57-4480-B669-E116B0BB9384}">
      <dgm:prSet phldrT="[Szöveg]"/>
      <dgm:spPr/>
      <dgm:t>
        <a:bodyPr/>
        <a:lstStyle/>
        <a:p>
          <a:r>
            <a:rPr lang="hu-HU" dirty="0"/>
            <a:t>Véleménykérés (MAÚT)</a:t>
          </a:r>
        </a:p>
      </dgm:t>
    </dgm:pt>
    <dgm:pt modelId="{DEA101AE-AB57-4C9E-9C14-ABB1A7CC82A7}" type="parTrans" cxnId="{A7D70981-6D51-423D-A1E3-FE8FF461A68B}">
      <dgm:prSet/>
      <dgm:spPr/>
      <dgm:t>
        <a:bodyPr/>
        <a:lstStyle/>
        <a:p>
          <a:endParaRPr lang="hu-HU"/>
        </a:p>
      </dgm:t>
    </dgm:pt>
    <dgm:pt modelId="{49CC34A0-FF84-43BA-90BB-E3A028BD4893}" type="sibTrans" cxnId="{A7D70981-6D51-423D-A1E3-FE8FF461A68B}">
      <dgm:prSet/>
      <dgm:spPr/>
      <dgm:t>
        <a:bodyPr/>
        <a:lstStyle/>
        <a:p>
          <a:endParaRPr lang="hu-HU"/>
        </a:p>
      </dgm:t>
    </dgm:pt>
    <dgm:pt modelId="{B3F97AAC-8407-4CE7-9699-B1F6454D55DC}">
      <dgm:prSet phldrT="[Szöveg]"/>
      <dgm:spPr/>
      <dgm:t>
        <a:bodyPr/>
        <a:lstStyle/>
        <a:p>
          <a:r>
            <a:rPr lang="hu-HU" dirty="0"/>
            <a:t>Új eljárásrend</a:t>
          </a:r>
        </a:p>
      </dgm:t>
    </dgm:pt>
    <dgm:pt modelId="{8EE1B4D5-A537-4B83-AF99-5BFDD0D82E6F}" type="parTrans" cxnId="{CDEC1F04-D3DC-4286-8991-D9D7234A05E3}">
      <dgm:prSet/>
      <dgm:spPr/>
      <dgm:t>
        <a:bodyPr/>
        <a:lstStyle/>
        <a:p>
          <a:endParaRPr lang="hu-HU"/>
        </a:p>
      </dgm:t>
    </dgm:pt>
    <dgm:pt modelId="{EC5A7FC8-238A-4156-A773-1D37EAD6A4BA}" type="sibTrans" cxnId="{CDEC1F04-D3DC-4286-8991-D9D7234A05E3}">
      <dgm:prSet/>
      <dgm:spPr/>
      <dgm:t>
        <a:bodyPr/>
        <a:lstStyle/>
        <a:p>
          <a:endParaRPr lang="hu-HU"/>
        </a:p>
      </dgm:t>
    </dgm:pt>
    <dgm:pt modelId="{CAD17726-FC67-4E01-91A3-8B2DF7702498}" type="pres">
      <dgm:prSet presAssocID="{B61C4A54-435D-40CD-846F-20CE06E056E2}" presName="Name0" presStyleCnt="0">
        <dgm:presLayoutVars>
          <dgm:dir/>
          <dgm:resizeHandles val="exact"/>
        </dgm:presLayoutVars>
      </dgm:prSet>
      <dgm:spPr/>
    </dgm:pt>
    <dgm:pt modelId="{13351ADF-CA40-4451-8085-DF9D75460413}" type="pres">
      <dgm:prSet presAssocID="{00B5A181-A96D-4469-BB87-74CEA2A535D6}" presName="composite" presStyleCnt="0"/>
      <dgm:spPr/>
    </dgm:pt>
    <dgm:pt modelId="{578A9B29-3165-4CE5-A4F6-3ADD3180148A}" type="pres">
      <dgm:prSet presAssocID="{00B5A181-A96D-4469-BB87-74CEA2A535D6}" presName="imagSh" presStyleLbl="bgImgPlace1" presStyleIdx="0" presStyleCnt="3"/>
      <dgm:spPr/>
    </dgm:pt>
    <dgm:pt modelId="{2EFA1B17-05F5-495A-8600-FD419647F686}" type="pres">
      <dgm:prSet presAssocID="{00B5A181-A96D-4469-BB87-74CEA2A535D6}" presName="txNode" presStyleLbl="node1" presStyleIdx="0" presStyleCnt="3" custLinFactNeighborX="-5977" custLinFactNeighborY="-41827">
        <dgm:presLayoutVars>
          <dgm:bulletEnabled val="1"/>
        </dgm:presLayoutVars>
      </dgm:prSet>
      <dgm:spPr/>
    </dgm:pt>
    <dgm:pt modelId="{9B0A6556-BFD6-4C19-943E-C823BFF470B5}" type="pres">
      <dgm:prSet presAssocID="{D1B2A0AE-D178-440F-8ED7-C3FC463EC94C}" presName="sibTrans" presStyleLbl="sibTrans2D1" presStyleIdx="0" presStyleCnt="2"/>
      <dgm:spPr/>
    </dgm:pt>
    <dgm:pt modelId="{DF9279EF-2954-4098-864F-CE5325F7AC23}" type="pres">
      <dgm:prSet presAssocID="{D1B2A0AE-D178-440F-8ED7-C3FC463EC94C}" presName="connTx" presStyleLbl="sibTrans2D1" presStyleIdx="0" presStyleCnt="2"/>
      <dgm:spPr/>
    </dgm:pt>
    <dgm:pt modelId="{2E479EA5-0346-492D-A710-74CF8BAB7E07}" type="pres">
      <dgm:prSet presAssocID="{F50FDAA3-33B9-42CD-9F9B-4EC6A86167B4}" presName="composite" presStyleCnt="0"/>
      <dgm:spPr/>
    </dgm:pt>
    <dgm:pt modelId="{04B8993D-8C90-4A33-9631-AEF3AA24F7F7}" type="pres">
      <dgm:prSet presAssocID="{F50FDAA3-33B9-42CD-9F9B-4EC6A86167B4}" presName="imagSh" presStyleLbl="bgImgPlace1" presStyleIdx="1" presStyleCnt="3"/>
      <dgm:spPr/>
    </dgm:pt>
    <dgm:pt modelId="{1B6CBA18-585A-45F3-AA99-83AD944D974E}" type="pres">
      <dgm:prSet presAssocID="{F50FDAA3-33B9-42CD-9F9B-4EC6A86167B4}" presName="txNode" presStyleLbl="node1" presStyleIdx="1" presStyleCnt="3" custScaleX="119926" custLinFactNeighborX="-8139" custLinFactNeighborY="-44384">
        <dgm:presLayoutVars>
          <dgm:bulletEnabled val="1"/>
        </dgm:presLayoutVars>
      </dgm:prSet>
      <dgm:spPr/>
    </dgm:pt>
    <dgm:pt modelId="{CA39198E-EE31-4012-A14A-F1E85B61162E}" type="pres">
      <dgm:prSet presAssocID="{A2CD4D39-2E77-4BCE-92C1-2612F09B89C5}" presName="sibTrans" presStyleLbl="sibTrans2D1" presStyleIdx="1" presStyleCnt="2"/>
      <dgm:spPr/>
    </dgm:pt>
    <dgm:pt modelId="{F7E854EF-625F-4CEB-9CAE-BCB49BF71AF6}" type="pres">
      <dgm:prSet presAssocID="{A2CD4D39-2E77-4BCE-92C1-2612F09B89C5}" presName="connTx" presStyleLbl="sibTrans2D1" presStyleIdx="1" presStyleCnt="2"/>
      <dgm:spPr/>
    </dgm:pt>
    <dgm:pt modelId="{184F2376-3B58-4A43-8309-C471DFED1CA8}" type="pres">
      <dgm:prSet presAssocID="{F125166C-E8B4-4855-AEA2-8FB4E8A7783A}" presName="composite" presStyleCnt="0"/>
      <dgm:spPr/>
    </dgm:pt>
    <dgm:pt modelId="{380109D9-A06E-417A-8492-BBEA9E2CBE71}" type="pres">
      <dgm:prSet presAssocID="{F125166C-E8B4-4855-AEA2-8FB4E8A7783A}" presName="imagSh" presStyleLbl="bgImgPlace1" presStyleIdx="2" presStyleCnt="3"/>
      <dgm:spPr/>
    </dgm:pt>
    <dgm:pt modelId="{83D9BAAB-414B-4E91-B984-87DA6DB2D5E1}" type="pres">
      <dgm:prSet presAssocID="{F125166C-E8B4-4855-AEA2-8FB4E8A7783A}" presName="txNode" presStyleLbl="node1" presStyleIdx="2" presStyleCnt="3" custLinFactNeighborX="-10243" custLinFactNeighborY="-45238">
        <dgm:presLayoutVars>
          <dgm:bulletEnabled val="1"/>
        </dgm:presLayoutVars>
      </dgm:prSet>
      <dgm:spPr/>
    </dgm:pt>
  </dgm:ptLst>
  <dgm:cxnLst>
    <dgm:cxn modelId="{CDEC1F04-D3DC-4286-8991-D9D7234A05E3}" srcId="{CB08B929-3B9C-4302-9B55-9E91CC64CCC2}" destId="{B3F97AAC-8407-4CE7-9699-B1F6454D55DC}" srcOrd="0" destOrd="0" parTransId="{8EE1B4D5-A537-4B83-AF99-5BFDD0D82E6F}" sibTransId="{EC5A7FC8-238A-4156-A773-1D37EAD6A4BA}"/>
    <dgm:cxn modelId="{859A7704-FB71-449A-AFA4-9B0D9C21E35A}" type="presOf" srcId="{91233A79-403F-4120-8B38-688C8364738A}" destId="{2EFA1B17-05F5-495A-8600-FD419647F686}" srcOrd="0" destOrd="2" presId="urn:microsoft.com/office/officeart/2005/8/layout/hProcess10"/>
    <dgm:cxn modelId="{9D22A405-5225-42C2-9F0C-0701B0C6D18F}" type="presOf" srcId="{B61C4A54-435D-40CD-846F-20CE06E056E2}" destId="{CAD17726-FC67-4E01-91A3-8B2DF7702498}" srcOrd="0" destOrd="0" presId="urn:microsoft.com/office/officeart/2005/8/layout/hProcess10"/>
    <dgm:cxn modelId="{6B135D24-7C7E-4566-85E8-F21270B2E1DD}" type="presOf" srcId="{D1B2A0AE-D178-440F-8ED7-C3FC463EC94C}" destId="{9B0A6556-BFD6-4C19-943E-C823BFF470B5}" srcOrd="0" destOrd="0" presId="urn:microsoft.com/office/officeart/2005/8/layout/hProcess10"/>
    <dgm:cxn modelId="{E3B11D27-B4A2-4C85-8863-EE4C8644F8F4}" srcId="{00B5A181-A96D-4469-BB87-74CEA2A535D6}" destId="{9224765B-1868-4D0C-8FFB-C3A50420B3CC}" srcOrd="0" destOrd="0" parTransId="{8BFF03D0-F20F-441E-AC50-CE4773A58A42}" sibTransId="{FF1879F0-EB49-4A10-A63F-9A105BB15B7F}"/>
    <dgm:cxn modelId="{D43CA030-6382-4531-ABBA-480D1E9F03AF}" type="presOf" srcId="{A2CD4D39-2E77-4BCE-92C1-2612F09B89C5}" destId="{CA39198E-EE31-4012-A14A-F1E85B61162E}" srcOrd="0" destOrd="0" presId="urn:microsoft.com/office/officeart/2005/8/layout/hProcess10"/>
    <dgm:cxn modelId="{A5D08A36-E3F0-4078-87C5-223F9CBA99A8}" type="presOf" srcId="{7F766564-B770-49BB-A0E8-7EB2053D3645}" destId="{83D9BAAB-414B-4E91-B984-87DA6DB2D5E1}" srcOrd="0" destOrd="1" presId="urn:microsoft.com/office/officeart/2005/8/layout/hProcess10"/>
    <dgm:cxn modelId="{98CB1037-EAA6-48DC-B39F-856261BAABD8}" srcId="{F50FDAA3-33B9-42CD-9F9B-4EC6A86167B4}" destId="{DB190249-7BBA-4925-A6EA-FCE90FD72E68}" srcOrd="1" destOrd="0" parTransId="{4FE4BFD6-E110-49AA-9D83-C0133AE1BF81}" sibTransId="{49D9FA81-833C-43D4-8C9E-F70DF2B31DDC}"/>
    <dgm:cxn modelId="{5B12EA45-6CF6-4330-AC3A-634F40476EB4}" srcId="{00B5A181-A96D-4469-BB87-74CEA2A535D6}" destId="{91233A79-403F-4120-8B38-688C8364738A}" srcOrd="1" destOrd="0" parTransId="{98DDC144-2710-40E1-B4D0-62708223C9A0}" sibTransId="{AC06FDA7-D583-4498-A511-7D46855DD94F}"/>
    <dgm:cxn modelId="{2457C047-C3DF-4A26-AE5C-907E050768EA}" srcId="{B61C4A54-435D-40CD-846F-20CE06E056E2}" destId="{F125166C-E8B4-4855-AEA2-8FB4E8A7783A}" srcOrd="2" destOrd="0" parTransId="{3A167C7D-2EBA-4BF6-A8A7-C58233BBD161}" sibTransId="{0C5C04CE-BC8A-4049-B157-85613D14C6A6}"/>
    <dgm:cxn modelId="{E08D7D59-A200-49E0-8F24-744F4E5D0E23}" type="presOf" srcId="{F125166C-E8B4-4855-AEA2-8FB4E8A7783A}" destId="{83D9BAAB-414B-4E91-B984-87DA6DB2D5E1}" srcOrd="0" destOrd="0" presId="urn:microsoft.com/office/officeart/2005/8/layout/hProcess10"/>
    <dgm:cxn modelId="{A7D70981-6D51-423D-A1E3-FE8FF461A68B}" srcId="{F50FDAA3-33B9-42CD-9F9B-4EC6A86167B4}" destId="{E91FA7CA-5F57-4480-B669-E116B0BB9384}" srcOrd="0" destOrd="0" parTransId="{DEA101AE-AB57-4C9E-9C14-ABB1A7CC82A7}" sibTransId="{49CC34A0-FF84-43BA-90BB-E3A028BD4893}"/>
    <dgm:cxn modelId="{7B241C86-614D-455D-B93E-ADA8E61CAC88}" type="presOf" srcId="{B3F97AAC-8407-4CE7-9699-B1F6454D55DC}" destId="{83D9BAAB-414B-4E91-B984-87DA6DB2D5E1}" srcOrd="0" destOrd="3" presId="urn:microsoft.com/office/officeart/2005/8/layout/hProcess10"/>
    <dgm:cxn modelId="{95BDB588-95BD-4BA1-BF28-B335EEB95B20}" srcId="{F125166C-E8B4-4855-AEA2-8FB4E8A7783A}" destId="{CB08B929-3B9C-4302-9B55-9E91CC64CCC2}" srcOrd="1" destOrd="0" parTransId="{A2DAE1F9-B800-4C70-B927-C82E78EB02C1}" sibTransId="{23A4C9FE-F525-4169-A9D8-41755E4851CB}"/>
    <dgm:cxn modelId="{61A1C693-3EB1-4515-8FE7-4C5ABBDECD85}" type="presOf" srcId="{DB190249-7BBA-4925-A6EA-FCE90FD72E68}" destId="{1B6CBA18-585A-45F3-AA99-83AD944D974E}" srcOrd="0" destOrd="2" presId="urn:microsoft.com/office/officeart/2005/8/layout/hProcess10"/>
    <dgm:cxn modelId="{F4A6E7A9-F67E-440F-87A7-80C3F45CD502}" type="presOf" srcId="{E91FA7CA-5F57-4480-B669-E116B0BB9384}" destId="{1B6CBA18-585A-45F3-AA99-83AD944D974E}" srcOrd="0" destOrd="1" presId="urn:microsoft.com/office/officeart/2005/8/layout/hProcess10"/>
    <dgm:cxn modelId="{0F9DB9B2-310E-40E1-96C2-128DDC44B128}" type="presOf" srcId="{00B5A181-A96D-4469-BB87-74CEA2A535D6}" destId="{2EFA1B17-05F5-495A-8600-FD419647F686}" srcOrd="0" destOrd="0" presId="urn:microsoft.com/office/officeart/2005/8/layout/hProcess10"/>
    <dgm:cxn modelId="{B1B939BA-6966-48D9-BB6D-AD45F6382031}" srcId="{F125166C-E8B4-4855-AEA2-8FB4E8A7783A}" destId="{7F766564-B770-49BB-A0E8-7EB2053D3645}" srcOrd="0" destOrd="0" parTransId="{665C5D41-9E58-4A70-B79E-C5AD7C8FC55F}" sibTransId="{0196C8AE-F0E4-4876-B19E-F8DA753DC8C3}"/>
    <dgm:cxn modelId="{C026E3BF-876F-445E-96F7-79159C3146B9}" srcId="{B61C4A54-435D-40CD-846F-20CE06E056E2}" destId="{00B5A181-A96D-4469-BB87-74CEA2A535D6}" srcOrd="0" destOrd="0" parTransId="{B1A23B1F-8A7E-431F-BDA3-021560FAD28A}" sibTransId="{D1B2A0AE-D178-440F-8ED7-C3FC463EC94C}"/>
    <dgm:cxn modelId="{EB22C6CE-C3E1-4844-880F-8DF8783F3213}" type="presOf" srcId="{9224765B-1868-4D0C-8FFB-C3A50420B3CC}" destId="{2EFA1B17-05F5-495A-8600-FD419647F686}" srcOrd="0" destOrd="1" presId="urn:microsoft.com/office/officeart/2005/8/layout/hProcess10"/>
    <dgm:cxn modelId="{209272DD-FBD8-4AEC-A934-67DA60809FC0}" type="presOf" srcId="{CB08B929-3B9C-4302-9B55-9E91CC64CCC2}" destId="{83D9BAAB-414B-4E91-B984-87DA6DB2D5E1}" srcOrd="0" destOrd="2" presId="urn:microsoft.com/office/officeart/2005/8/layout/hProcess10"/>
    <dgm:cxn modelId="{2AD734DF-2FE7-4FB9-B607-8FF17D68A77F}" type="presOf" srcId="{A2CD4D39-2E77-4BCE-92C1-2612F09B89C5}" destId="{F7E854EF-625F-4CEB-9CAE-BCB49BF71AF6}" srcOrd="1" destOrd="0" presId="urn:microsoft.com/office/officeart/2005/8/layout/hProcess10"/>
    <dgm:cxn modelId="{5AA8F9E6-2A6B-40D7-ACB7-91824796BCA0}" srcId="{B61C4A54-435D-40CD-846F-20CE06E056E2}" destId="{F50FDAA3-33B9-42CD-9F9B-4EC6A86167B4}" srcOrd="1" destOrd="0" parTransId="{5911F0B8-506C-4D35-B8BD-6B407D207887}" sibTransId="{A2CD4D39-2E77-4BCE-92C1-2612F09B89C5}"/>
    <dgm:cxn modelId="{A01055F1-1C42-4145-AED3-AFE823E28E6C}" type="presOf" srcId="{F50FDAA3-33B9-42CD-9F9B-4EC6A86167B4}" destId="{1B6CBA18-585A-45F3-AA99-83AD944D974E}" srcOrd="0" destOrd="0" presId="urn:microsoft.com/office/officeart/2005/8/layout/hProcess10"/>
    <dgm:cxn modelId="{1BBB42FC-033B-4C5F-9FFC-F675C75088E2}" type="presOf" srcId="{D1B2A0AE-D178-440F-8ED7-C3FC463EC94C}" destId="{DF9279EF-2954-4098-864F-CE5325F7AC23}" srcOrd="1" destOrd="0" presId="urn:microsoft.com/office/officeart/2005/8/layout/hProcess10"/>
    <dgm:cxn modelId="{0C7E6B46-43F9-4AFE-A653-701E36579F75}" type="presParOf" srcId="{CAD17726-FC67-4E01-91A3-8B2DF7702498}" destId="{13351ADF-CA40-4451-8085-DF9D75460413}" srcOrd="0" destOrd="0" presId="urn:microsoft.com/office/officeart/2005/8/layout/hProcess10"/>
    <dgm:cxn modelId="{8007B70C-15EB-475D-BE11-00554915A0B8}" type="presParOf" srcId="{13351ADF-CA40-4451-8085-DF9D75460413}" destId="{578A9B29-3165-4CE5-A4F6-3ADD3180148A}" srcOrd="0" destOrd="0" presId="urn:microsoft.com/office/officeart/2005/8/layout/hProcess10"/>
    <dgm:cxn modelId="{3005A058-B1B8-4618-8270-8B3C2E597AAD}" type="presParOf" srcId="{13351ADF-CA40-4451-8085-DF9D75460413}" destId="{2EFA1B17-05F5-495A-8600-FD419647F686}" srcOrd="1" destOrd="0" presId="urn:microsoft.com/office/officeart/2005/8/layout/hProcess10"/>
    <dgm:cxn modelId="{0B49F227-559D-4640-A2E2-DEBD6ED4FEDC}" type="presParOf" srcId="{CAD17726-FC67-4E01-91A3-8B2DF7702498}" destId="{9B0A6556-BFD6-4C19-943E-C823BFF470B5}" srcOrd="1" destOrd="0" presId="urn:microsoft.com/office/officeart/2005/8/layout/hProcess10"/>
    <dgm:cxn modelId="{27D6C74E-541B-4A79-8BCE-EF5379910398}" type="presParOf" srcId="{9B0A6556-BFD6-4C19-943E-C823BFF470B5}" destId="{DF9279EF-2954-4098-864F-CE5325F7AC23}" srcOrd="0" destOrd="0" presId="urn:microsoft.com/office/officeart/2005/8/layout/hProcess10"/>
    <dgm:cxn modelId="{EC1ABBE0-A25A-4296-932D-BED69429C120}" type="presParOf" srcId="{CAD17726-FC67-4E01-91A3-8B2DF7702498}" destId="{2E479EA5-0346-492D-A710-74CF8BAB7E07}" srcOrd="2" destOrd="0" presId="urn:microsoft.com/office/officeart/2005/8/layout/hProcess10"/>
    <dgm:cxn modelId="{DA77B9A8-2D6F-4F07-9FC8-8E130716CAE2}" type="presParOf" srcId="{2E479EA5-0346-492D-A710-74CF8BAB7E07}" destId="{04B8993D-8C90-4A33-9631-AEF3AA24F7F7}" srcOrd="0" destOrd="0" presId="urn:microsoft.com/office/officeart/2005/8/layout/hProcess10"/>
    <dgm:cxn modelId="{FF8533C8-3513-4322-BCB4-D00C59258183}" type="presParOf" srcId="{2E479EA5-0346-492D-A710-74CF8BAB7E07}" destId="{1B6CBA18-585A-45F3-AA99-83AD944D974E}" srcOrd="1" destOrd="0" presId="urn:microsoft.com/office/officeart/2005/8/layout/hProcess10"/>
    <dgm:cxn modelId="{A39CDB12-1CB1-4DBA-8D13-3595544BC9E8}" type="presParOf" srcId="{CAD17726-FC67-4E01-91A3-8B2DF7702498}" destId="{CA39198E-EE31-4012-A14A-F1E85B61162E}" srcOrd="3" destOrd="0" presId="urn:microsoft.com/office/officeart/2005/8/layout/hProcess10"/>
    <dgm:cxn modelId="{BAB37829-A424-40C7-AF7C-CB42A371E37E}" type="presParOf" srcId="{CA39198E-EE31-4012-A14A-F1E85B61162E}" destId="{F7E854EF-625F-4CEB-9CAE-BCB49BF71AF6}" srcOrd="0" destOrd="0" presId="urn:microsoft.com/office/officeart/2005/8/layout/hProcess10"/>
    <dgm:cxn modelId="{AA7E366D-B72F-4920-AC66-23DBF118509E}" type="presParOf" srcId="{CAD17726-FC67-4E01-91A3-8B2DF7702498}" destId="{184F2376-3B58-4A43-8309-C471DFED1CA8}" srcOrd="4" destOrd="0" presId="urn:microsoft.com/office/officeart/2005/8/layout/hProcess10"/>
    <dgm:cxn modelId="{3416A841-5776-47B6-B45C-3524055CEECE}" type="presParOf" srcId="{184F2376-3B58-4A43-8309-C471DFED1CA8}" destId="{380109D9-A06E-417A-8492-BBEA9E2CBE71}" srcOrd="0" destOrd="0" presId="urn:microsoft.com/office/officeart/2005/8/layout/hProcess10"/>
    <dgm:cxn modelId="{999C5E9D-E98B-4BEB-8F4B-3189E198FCDE}" type="presParOf" srcId="{184F2376-3B58-4A43-8309-C471DFED1CA8}" destId="{83D9BAAB-414B-4E91-B984-87DA6DB2D5E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1C4A54-435D-40CD-846F-20CE06E056E2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00B5A181-A96D-4469-BB87-74CEA2A535D6}">
      <dgm:prSet phldrT="[Szöveg]"/>
      <dgm:spPr/>
      <dgm:t>
        <a:bodyPr/>
        <a:lstStyle/>
        <a:p>
          <a:r>
            <a:rPr lang="hu-HU" dirty="0"/>
            <a:t>„MAÚT BELSŐ”</a:t>
          </a:r>
        </a:p>
      </dgm:t>
    </dgm:pt>
    <dgm:pt modelId="{B1A23B1F-8A7E-431F-BDA3-021560FAD28A}" type="parTrans" cxnId="{C026E3BF-876F-445E-96F7-79159C3146B9}">
      <dgm:prSet/>
      <dgm:spPr/>
      <dgm:t>
        <a:bodyPr/>
        <a:lstStyle/>
        <a:p>
          <a:endParaRPr lang="hu-HU"/>
        </a:p>
      </dgm:t>
    </dgm:pt>
    <dgm:pt modelId="{D1B2A0AE-D178-440F-8ED7-C3FC463EC94C}" type="sibTrans" cxnId="{C026E3BF-876F-445E-96F7-79159C3146B9}">
      <dgm:prSet/>
      <dgm:spPr/>
      <dgm:t>
        <a:bodyPr/>
        <a:lstStyle/>
        <a:p>
          <a:endParaRPr lang="hu-HU"/>
        </a:p>
      </dgm:t>
    </dgm:pt>
    <dgm:pt modelId="{9224765B-1868-4D0C-8FFB-C3A50420B3CC}">
      <dgm:prSet phldrT="[Szöveg]"/>
      <dgm:spPr/>
      <dgm:t>
        <a:bodyPr/>
        <a:lstStyle/>
        <a:p>
          <a:r>
            <a:rPr lang="hu-HU" dirty="0"/>
            <a:t>Bizottságok</a:t>
          </a:r>
        </a:p>
      </dgm:t>
    </dgm:pt>
    <dgm:pt modelId="{8BFF03D0-F20F-441E-AC50-CE4773A58A42}" type="parTrans" cxnId="{E3B11D27-B4A2-4C85-8863-EE4C8644F8F4}">
      <dgm:prSet/>
      <dgm:spPr/>
      <dgm:t>
        <a:bodyPr/>
        <a:lstStyle/>
        <a:p>
          <a:endParaRPr lang="hu-HU"/>
        </a:p>
      </dgm:t>
    </dgm:pt>
    <dgm:pt modelId="{FF1879F0-EB49-4A10-A63F-9A105BB15B7F}" type="sibTrans" cxnId="{E3B11D27-B4A2-4C85-8863-EE4C8644F8F4}">
      <dgm:prSet/>
      <dgm:spPr/>
      <dgm:t>
        <a:bodyPr/>
        <a:lstStyle/>
        <a:p>
          <a:endParaRPr lang="hu-HU"/>
        </a:p>
      </dgm:t>
    </dgm:pt>
    <dgm:pt modelId="{F50FDAA3-33B9-42CD-9F9B-4EC6A86167B4}">
      <dgm:prSet phldrT="[Szöveg]"/>
      <dgm:spPr/>
      <dgm:t>
        <a:bodyPr/>
        <a:lstStyle/>
        <a:p>
          <a:r>
            <a:rPr lang="hu-HU" dirty="0"/>
            <a:t>MAÚT Közmegegyezés</a:t>
          </a:r>
        </a:p>
      </dgm:t>
    </dgm:pt>
    <dgm:pt modelId="{5911F0B8-506C-4D35-B8BD-6B407D207887}" type="parTrans" cxnId="{5AA8F9E6-2A6B-40D7-ACB7-91824796BCA0}">
      <dgm:prSet/>
      <dgm:spPr/>
      <dgm:t>
        <a:bodyPr/>
        <a:lstStyle/>
        <a:p>
          <a:endParaRPr lang="hu-HU"/>
        </a:p>
      </dgm:t>
    </dgm:pt>
    <dgm:pt modelId="{A2CD4D39-2E77-4BCE-92C1-2612F09B89C5}" type="sibTrans" cxnId="{5AA8F9E6-2A6B-40D7-ACB7-91824796BCA0}">
      <dgm:prSet/>
      <dgm:spPr/>
      <dgm:t>
        <a:bodyPr/>
        <a:lstStyle/>
        <a:p>
          <a:endParaRPr lang="hu-HU"/>
        </a:p>
      </dgm:t>
    </dgm:pt>
    <dgm:pt modelId="{DB190249-7BBA-4925-A6EA-FCE90FD72E68}">
      <dgm:prSet phldrT="[Szöveg]"/>
      <dgm:spPr/>
      <dgm:t>
        <a:bodyPr/>
        <a:lstStyle/>
        <a:p>
          <a:r>
            <a:rPr lang="hu-HU" dirty="0"/>
            <a:t>tagoknak</a:t>
          </a:r>
        </a:p>
      </dgm:t>
    </dgm:pt>
    <dgm:pt modelId="{4FE4BFD6-E110-49AA-9D83-C0133AE1BF81}" type="parTrans" cxnId="{98CB1037-EAA6-48DC-B39F-856261BAABD8}">
      <dgm:prSet/>
      <dgm:spPr/>
      <dgm:t>
        <a:bodyPr/>
        <a:lstStyle/>
        <a:p>
          <a:endParaRPr lang="hu-HU"/>
        </a:p>
      </dgm:t>
    </dgm:pt>
    <dgm:pt modelId="{49D9FA81-833C-43D4-8C9E-F70DF2B31DDC}" type="sibTrans" cxnId="{98CB1037-EAA6-48DC-B39F-856261BAABD8}">
      <dgm:prSet/>
      <dgm:spPr/>
      <dgm:t>
        <a:bodyPr/>
        <a:lstStyle/>
        <a:p>
          <a:endParaRPr lang="hu-HU"/>
        </a:p>
      </dgm:t>
    </dgm:pt>
    <dgm:pt modelId="{F125166C-E8B4-4855-AEA2-8FB4E8A7783A}">
      <dgm:prSet phldrT="[Szöveg]"/>
      <dgm:spPr/>
      <dgm:t>
        <a:bodyPr/>
        <a:lstStyle/>
        <a:p>
          <a:r>
            <a:rPr lang="hu-HU" dirty="0"/>
            <a:t>Jogszabályi véleményezés</a:t>
          </a:r>
        </a:p>
      </dgm:t>
    </dgm:pt>
    <dgm:pt modelId="{3A167C7D-2EBA-4BF6-A8A7-C58233BBD161}" type="parTrans" cxnId="{2457C047-C3DF-4A26-AE5C-907E050768EA}">
      <dgm:prSet/>
      <dgm:spPr/>
      <dgm:t>
        <a:bodyPr/>
        <a:lstStyle/>
        <a:p>
          <a:endParaRPr lang="hu-HU"/>
        </a:p>
      </dgm:t>
    </dgm:pt>
    <dgm:pt modelId="{0C5C04CE-BC8A-4049-B157-85613D14C6A6}" type="sibTrans" cxnId="{2457C047-C3DF-4A26-AE5C-907E050768EA}">
      <dgm:prSet/>
      <dgm:spPr/>
      <dgm:t>
        <a:bodyPr/>
        <a:lstStyle/>
        <a:p>
          <a:endParaRPr lang="hu-HU"/>
        </a:p>
      </dgm:t>
    </dgm:pt>
    <dgm:pt modelId="{CB08B929-3B9C-4302-9B55-9E91CC64CCC2}">
      <dgm:prSet phldrT="[Szöveg]"/>
      <dgm:spPr/>
      <dgm:t>
        <a:bodyPr/>
        <a:lstStyle/>
        <a:p>
          <a:r>
            <a:rPr lang="hu-HU" dirty="0"/>
            <a:t>15 (+15) nap</a:t>
          </a:r>
        </a:p>
      </dgm:t>
    </dgm:pt>
    <dgm:pt modelId="{A2DAE1F9-B800-4C70-B927-C82E78EB02C1}" type="parTrans" cxnId="{95BDB588-95BD-4BA1-BF28-B335EEB95B20}">
      <dgm:prSet/>
      <dgm:spPr/>
      <dgm:t>
        <a:bodyPr/>
        <a:lstStyle/>
        <a:p>
          <a:endParaRPr lang="hu-HU"/>
        </a:p>
      </dgm:t>
    </dgm:pt>
    <dgm:pt modelId="{23A4C9FE-F525-4169-A9D8-41755E4851CB}" type="sibTrans" cxnId="{95BDB588-95BD-4BA1-BF28-B335EEB95B20}">
      <dgm:prSet/>
      <dgm:spPr/>
      <dgm:t>
        <a:bodyPr/>
        <a:lstStyle/>
        <a:p>
          <a:endParaRPr lang="hu-HU"/>
        </a:p>
      </dgm:t>
    </dgm:pt>
    <dgm:pt modelId="{E91FA7CA-5F57-4480-B669-E116B0BB9384}">
      <dgm:prSet phldrT="[Szöveg]"/>
      <dgm:spPr/>
      <dgm:t>
        <a:bodyPr/>
        <a:lstStyle/>
        <a:p>
          <a:r>
            <a:rPr lang="hu-HU" dirty="0"/>
            <a:t>MAÚT honlap</a:t>
          </a:r>
        </a:p>
      </dgm:t>
    </dgm:pt>
    <dgm:pt modelId="{DEA101AE-AB57-4C9E-9C14-ABB1A7CC82A7}" type="parTrans" cxnId="{A7D70981-6D51-423D-A1E3-FE8FF461A68B}">
      <dgm:prSet/>
      <dgm:spPr/>
      <dgm:t>
        <a:bodyPr/>
        <a:lstStyle/>
        <a:p>
          <a:endParaRPr lang="hu-HU"/>
        </a:p>
      </dgm:t>
    </dgm:pt>
    <dgm:pt modelId="{49CC34A0-FF84-43BA-90BB-E3A028BD4893}" type="sibTrans" cxnId="{A7D70981-6D51-423D-A1E3-FE8FF461A68B}">
      <dgm:prSet/>
      <dgm:spPr/>
      <dgm:t>
        <a:bodyPr/>
        <a:lstStyle/>
        <a:p>
          <a:endParaRPr lang="hu-HU"/>
        </a:p>
      </dgm:t>
    </dgm:pt>
    <dgm:pt modelId="{7F766564-B770-49BB-A0E8-7EB2053D3645}">
      <dgm:prSet phldrT="[Szöveg]"/>
      <dgm:spPr/>
      <dgm:t>
        <a:bodyPr/>
        <a:lstStyle/>
        <a:p>
          <a:r>
            <a:rPr lang="hu-HU" dirty="0"/>
            <a:t>MK honlapon keresztül</a:t>
          </a:r>
        </a:p>
      </dgm:t>
    </dgm:pt>
    <dgm:pt modelId="{0196C8AE-F0E4-4876-B19E-F8DA753DC8C3}" type="sibTrans" cxnId="{B1B939BA-6966-48D9-BB6D-AD45F6382031}">
      <dgm:prSet/>
      <dgm:spPr/>
      <dgm:t>
        <a:bodyPr/>
        <a:lstStyle/>
        <a:p>
          <a:endParaRPr lang="hu-HU"/>
        </a:p>
      </dgm:t>
    </dgm:pt>
    <dgm:pt modelId="{665C5D41-9E58-4A70-B79E-C5AD7C8FC55F}" type="parTrans" cxnId="{B1B939BA-6966-48D9-BB6D-AD45F6382031}">
      <dgm:prSet/>
      <dgm:spPr/>
      <dgm:t>
        <a:bodyPr/>
        <a:lstStyle/>
        <a:p>
          <a:endParaRPr lang="hu-HU"/>
        </a:p>
      </dgm:t>
    </dgm:pt>
    <dgm:pt modelId="{CAD17726-FC67-4E01-91A3-8B2DF7702498}" type="pres">
      <dgm:prSet presAssocID="{B61C4A54-435D-40CD-846F-20CE06E056E2}" presName="Name0" presStyleCnt="0">
        <dgm:presLayoutVars>
          <dgm:dir/>
          <dgm:resizeHandles val="exact"/>
        </dgm:presLayoutVars>
      </dgm:prSet>
      <dgm:spPr/>
    </dgm:pt>
    <dgm:pt modelId="{13351ADF-CA40-4451-8085-DF9D75460413}" type="pres">
      <dgm:prSet presAssocID="{00B5A181-A96D-4469-BB87-74CEA2A535D6}" presName="composite" presStyleCnt="0"/>
      <dgm:spPr/>
    </dgm:pt>
    <dgm:pt modelId="{578A9B29-3165-4CE5-A4F6-3ADD3180148A}" type="pres">
      <dgm:prSet presAssocID="{00B5A181-A96D-4469-BB87-74CEA2A535D6}" presName="imagSh" presStyleLbl="bgImgPlace1" presStyleIdx="0" presStyleCnt="3"/>
      <dgm:spPr/>
    </dgm:pt>
    <dgm:pt modelId="{2EFA1B17-05F5-495A-8600-FD419647F686}" type="pres">
      <dgm:prSet presAssocID="{00B5A181-A96D-4469-BB87-74CEA2A535D6}" presName="txNode" presStyleLbl="node1" presStyleIdx="0" presStyleCnt="3" custLinFactNeighborX="-5977" custLinFactNeighborY="-39715">
        <dgm:presLayoutVars>
          <dgm:bulletEnabled val="1"/>
        </dgm:presLayoutVars>
      </dgm:prSet>
      <dgm:spPr/>
    </dgm:pt>
    <dgm:pt modelId="{9B0A6556-BFD6-4C19-943E-C823BFF470B5}" type="pres">
      <dgm:prSet presAssocID="{D1B2A0AE-D178-440F-8ED7-C3FC463EC94C}" presName="sibTrans" presStyleLbl="sibTrans2D1" presStyleIdx="0" presStyleCnt="2"/>
      <dgm:spPr/>
    </dgm:pt>
    <dgm:pt modelId="{DF9279EF-2954-4098-864F-CE5325F7AC23}" type="pres">
      <dgm:prSet presAssocID="{D1B2A0AE-D178-440F-8ED7-C3FC463EC94C}" presName="connTx" presStyleLbl="sibTrans2D1" presStyleIdx="0" presStyleCnt="2"/>
      <dgm:spPr/>
    </dgm:pt>
    <dgm:pt modelId="{2E479EA5-0346-492D-A710-74CF8BAB7E07}" type="pres">
      <dgm:prSet presAssocID="{F50FDAA3-33B9-42CD-9F9B-4EC6A86167B4}" presName="composite" presStyleCnt="0"/>
      <dgm:spPr/>
    </dgm:pt>
    <dgm:pt modelId="{04B8993D-8C90-4A33-9631-AEF3AA24F7F7}" type="pres">
      <dgm:prSet presAssocID="{F50FDAA3-33B9-42CD-9F9B-4EC6A86167B4}" presName="imagSh" presStyleLbl="bgImgPlace1" presStyleIdx="1" presStyleCnt="3" custLinFactNeighborY="2112"/>
      <dgm:spPr/>
    </dgm:pt>
    <dgm:pt modelId="{1B6CBA18-585A-45F3-AA99-83AD944D974E}" type="pres">
      <dgm:prSet presAssocID="{F50FDAA3-33B9-42CD-9F9B-4EC6A86167B4}" presName="txNode" presStyleLbl="node1" presStyleIdx="1" presStyleCnt="3" custLinFactNeighborX="-8139" custLinFactNeighborY="-44384">
        <dgm:presLayoutVars>
          <dgm:bulletEnabled val="1"/>
        </dgm:presLayoutVars>
      </dgm:prSet>
      <dgm:spPr/>
    </dgm:pt>
    <dgm:pt modelId="{CA39198E-EE31-4012-A14A-F1E85B61162E}" type="pres">
      <dgm:prSet presAssocID="{A2CD4D39-2E77-4BCE-92C1-2612F09B89C5}" presName="sibTrans" presStyleLbl="sibTrans2D1" presStyleIdx="1" presStyleCnt="2"/>
      <dgm:spPr/>
    </dgm:pt>
    <dgm:pt modelId="{F7E854EF-625F-4CEB-9CAE-BCB49BF71AF6}" type="pres">
      <dgm:prSet presAssocID="{A2CD4D39-2E77-4BCE-92C1-2612F09B89C5}" presName="connTx" presStyleLbl="sibTrans2D1" presStyleIdx="1" presStyleCnt="2"/>
      <dgm:spPr/>
    </dgm:pt>
    <dgm:pt modelId="{184F2376-3B58-4A43-8309-C471DFED1CA8}" type="pres">
      <dgm:prSet presAssocID="{F125166C-E8B4-4855-AEA2-8FB4E8A7783A}" presName="composite" presStyleCnt="0"/>
      <dgm:spPr/>
    </dgm:pt>
    <dgm:pt modelId="{380109D9-A06E-417A-8492-BBEA9E2CBE71}" type="pres">
      <dgm:prSet presAssocID="{F125166C-E8B4-4855-AEA2-8FB4E8A7783A}" presName="imagSh" presStyleLbl="bgImgPlace1" presStyleIdx="2" presStyleCnt="3"/>
      <dgm:spPr/>
    </dgm:pt>
    <dgm:pt modelId="{83D9BAAB-414B-4E91-B984-87DA6DB2D5E1}" type="pres">
      <dgm:prSet presAssocID="{F125166C-E8B4-4855-AEA2-8FB4E8A7783A}" presName="txNode" presStyleLbl="node1" presStyleIdx="2" presStyleCnt="3" custLinFactNeighborX="-10243" custLinFactNeighborY="-45238">
        <dgm:presLayoutVars>
          <dgm:bulletEnabled val="1"/>
        </dgm:presLayoutVars>
      </dgm:prSet>
      <dgm:spPr/>
    </dgm:pt>
  </dgm:ptLst>
  <dgm:cxnLst>
    <dgm:cxn modelId="{2FD1D206-B96C-46C5-A513-E1E866C1F820}" type="presOf" srcId="{00B5A181-A96D-4469-BB87-74CEA2A535D6}" destId="{2EFA1B17-05F5-495A-8600-FD419647F686}" srcOrd="0" destOrd="0" presId="urn:microsoft.com/office/officeart/2005/8/layout/hProcess10"/>
    <dgm:cxn modelId="{7C34DF09-637F-41AD-932E-CA44A5B51ECE}" type="presOf" srcId="{D1B2A0AE-D178-440F-8ED7-C3FC463EC94C}" destId="{9B0A6556-BFD6-4C19-943E-C823BFF470B5}" srcOrd="0" destOrd="0" presId="urn:microsoft.com/office/officeart/2005/8/layout/hProcess10"/>
    <dgm:cxn modelId="{0F612C1C-F0A2-4069-BB3B-770BC361198F}" type="presOf" srcId="{A2CD4D39-2E77-4BCE-92C1-2612F09B89C5}" destId="{CA39198E-EE31-4012-A14A-F1E85B61162E}" srcOrd="0" destOrd="0" presId="urn:microsoft.com/office/officeart/2005/8/layout/hProcess10"/>
    <dgm:cxn modelId="{E3B11D27-B4A2-4C85-8863-EE4C8644F8F4}" srcId="{00B5A181-A96D-4469-BB87-74CEA2A535D6}" destId="{9224765B-1868-4D0C-8FFB-C3A50420B3CC}" srcOrd="0" destOrd="0" parTransId="{8BFF03D0-F20F-441E-AC50-CE4773A58A42}" sibTransId="{FF1879F0-EB49-4A10-A63F-9A105BB15B7F}"/>
    <dgm:cxn modelId="{98CB1037-EAA6-48DC-B39F-856261BAABD8}" srcId="{F50FDAA3-33B9-42CD-9F9B-4EC6A86167B4}" destId="{DB190249-7BBA-4925-A6EA-FCE90FD72E68}" srcOrd="1" destOrd="0" parTransId="{4FE4BFD6-E110-49AA-9D83-C0133AE1BF81}" sibTransId="{49D9FA81-833C-43D4-8C9E-F70DF2B31DDC}"/>
    <dgm:cxn modelId="{2457C047-C3DF-4A26-AE5C-907E050768EA}" srcId="{B61C4A54-435D-40CD-846F-20CE06E056E2}" destId="{F125166C-E8B4-4855-AEA2-8FB4E8A7783A}" srcOrd="2" destOrd="0" parTransId="{3A167C7D-2EBA-4BF6-A8A7-C58233BBD161}" sibTransId="{0C5C04CE-BC8A-4049-B157-85613D14C6A6}"/>
    <dgm:cxn modelId="{57643770-07AE-4660-A791-C55DA932D4F3}" type="presOf" srcId="{A2CD4D39-2E77-4BCE-92C1-2612F09B89C5}" destId="{F7E854EF-625F-4CEB-9CAE-BCB49BF71AF6}" srcOrd="1" destOrd="0" presId="urn:microsoft.com/office/officeart/2005/8/layout/hProcess10"/>
    <dgm:cxn modelId="{74CFB680-E378-4EE7-9FB4-8BF4FFA1D2DA}" type="presOf" srcId="{DB190249-7BBA-4925-A6EA-FCE90FD72E68}" destId="{1B6CBA18-585A-45F3-AA99-83AD944D974E}" srcOrd="0" destOrd="2" presId="urn:microsoft.com/office/officeart/2005/8/layout/hProcess10"/>
    <dgm:cxn modelId="{A7D70981-6D51-423D-A1E3-FE8FF461A68B}" srcId="{F50FDAA3-33B9-42CD-9F9B-4EC6A86167B4}" destId="{E91FA7CA-5F57-4480-B669-E116B0BB9384}" srcOrd="0" destOrd="0" parTransId="{DEA101AE-AB57-4C9E-9C14-ABB1A7CC82A7}" sibTransId="{49CC34A0-FF84-43BA-90BB-E3A028BD4893}"/>
    <dgm:cxn modelId="{95BDB588-95BD-4BA1-BF28-B335EEB95B20}" srcId="{F125166C-E8B4-4855-AEA2-8FB4E8A7783A}" destId="{CB08B929-3B9C-4302-9B55-9E91CC64CCC2}" srcOrd="1" destOrd="0" parTransId="{A2DAE1F9-B800-4C70-B927-C82E78EB02C1}" sibTransId="{23A4C9FE-F525-4169-A9D8-41755E4851CB}"/>
    <dgm:cxn modelId="{D808FB88-2CA4-46CA-9876-9F484467A56C}" type="presOf" srcId="{F50FDAA3-33B9-42CD-9F9B-4EC6A86167B4}" destId="{1B6CBA18-585A-45F3-AA99-83AD944D974E}" srcOrd="0" destOrd="0" presId="urn:microsoft.com/office/officeart/2005/8/layout/hProcess10"/>
    <dgm:cxn modelId="{96853A89-B073-4A80-B5AA-B753F92342D5}" type="presOf" srcId="{D1B2A0AE-D178-440F-8ED7-C3FC463EC94C}" destId="{DF9279EF-2954-4098-864F-CE5325F7AC23}" srcOrd="1" destOrd="0" presId="urn:microsoft.com/office/officeart/2005/8/layout/hProcess10"/>
    <dgm:cxn modelId="{0B24CD9E-362F-4BE7-8B97-62A8F58F3AF4}" type="presOf" srcId="{E91FA7CA-5F57-4480-B669-E116B0BB9384}" destId="{1B6CBA18-585A-45F3-AA99-83AD944D974E}" srcOrd="0" destOrd="1" presId="urn:microsoft.com/office/officeart/2005/8/layout/hProcess10"/>
    <dgm:cxn modelId="{42E5C1AB-A34A-46F5-BFE4-106F587CB325}" type="presOf" srcId="{7F766564-B770-49BB-A0E8-7EB2053D3645}" destId="{83D9BAAB-414B-4E91-B984-87DA6DB2D5E1}" srcOrd="0" destOrd="1" presId="urn:microsoft.com/office/officeart/2005/8/layout/hProcess10"/>
    <dgm:cxn modelId="{A2604FAF-F148-420D-B9C6-1E834584A465}" type="presOf" srcId="{B61C4A54-435D-40CD-846F-20CE06E056E2}" destId="{CAD17726-FC67-4E01-91A3-8B2DF7702498}" srcOrd="0" destOrd="0" presId="urn:microsoft.com/office/officeart/2005/8/layout/hProcess10"/>
    <dgm:cxn modelId="{237D27B5-CBF6-463A-A760-F0CDDEDF305C}" type="presOf" srcId="{9224765B-1868-4D0C-8FFB-C3A50420B3CC}" destId="{2EFA1B17-05F5-495A-8600-FD419647F686}" srcOrd="0" destOrd="1" presId="urn:microsoft.com/office/officeart/2005/8/layout/hProcess10"/>
    <dgm:cxn modelId="{B1B939BA-6966-48D9-BB6D-AD45F6382031}" srcId="{F125166C-E8B4-4855-AEA2-8FB4E8A7783A}" destId="{7F766564-B770-49BB-A0E8-7EB2053D3645}" srcOrd="0" destOrd="0" parTransId="{665C5D41-9E58-4A70-B79E-C5AD7C8FC55F}" sibTransId="{0196C8AE-F0E4-4876-B19E-F8DA753DC8C3}"/>
    <dgm:cxn modelId="{C026E3BF-876F-445E-96F7-79159C3146B9}" srcId="{B61C4A54-435D-40CD-846F-20CE06E056E2}" destId="{00B5A181-A96D-4469-BB87-74CEA2A535D6}" srcOrd="0" destOrd="0" parTransId="{B1A23B1F-8A7E-431F-BDA3-021560FAD28A}" sibTransId="{D1B2A0AE-D178-440F-8ED7-C3FC463EC94C}"/>
    <dgm:cxn modelId="{7D8EF9D4-537D-472E-BADF-30F31B7CB8DA}" type="presOf" srcId="{F125166C-E8B4-4855-AEA2-8FB4E8A7783A}" destId="{83D9BAAB-414B-4E91-B984-87DA6DB2D5E1}" srcOrd="0" destOrd="0" presId="urn:microsoft.com/office/officeart/2005/8/layout/hProcess10"/>
    <dgm:cxn modelId="{5AA8F9E6-2A6B-40D7-ACB7-91824796BCA0}" srcId="{B61C4A54-435D-40CD-846F-20CE06E056E2}" destId="{F50FDAA3-33B9-42CD-9F9B-4EC6A86167B4}" srcOrd="1" destOrd="0" parTransId="{5911F0B8-506C-4D35-B8BD-6B407D207887}" sibTransId="{A2CD4D39-2E77-4BCE-92C1-2612F09B89C5}"/>
    <dgm:cxn modelId="{C645E8FB-F1CC-4C87-AB8C-4B684ADF422E}" type="presOf" srcId="{CB08B929-3B9C-4302-9B55-9E91CC64CCC2}" destId="{83D9BAAB-414B-4E91-B984-87DA6DB2D5E1}" srcOrd="0" destOrd="2" presId="urn:microsoft.com/office/officeart/2005/8/layout/hProcess10"/>
    <dgm:cxn modelId="{FFC11DF1-2EA1-4509-8A17-DBCC2B8AAE7F}" type="presParOf" srcId="{CAD17726-FC67-4E01-91A3-8B2DF7702498}" destId="{13351ADF-CA40-4451-8085-DF9D75460413}" srcOrd="0" destOrd="0" presId="urn:microsoft.com/office/officeart/2005/8/layout/hProcess10"/>
    <dgm:cxn modelId="{ABEE67DF-87EC-4A2E-AE73-15827BA47D07}" type="presParOf" srcId="{13351ADF-CA40-4451-8085-DF9D75460413}" destId="{578A9B29-3165-4CE5-A4F6-3ADD3180148A}" srcOrd="0" destOrd="0" presId="urn:microsoft.com/office/officeart/2005/8/layout/hProcess10"/>
    <dgm:cxn modelId="{D1384931-BD60-4E86-ACF9-A7133944F456}" type="presParOf" srcId="{13351ADF-CA40-4451-8085-DF9D75460413}" destId="{2EFA1B17-05F5-495A-8600-FD419647F686}" srcOrd="1" destOrd="0" presId="urn:microsoft.com/office/officeart/2005/8/layout/hProcess10"/>
    <dgm:cxn modelId="{0E89CE29-2AC0-41DB-8594-847600F98BD6}" type="presParOf" srcId="{CAD17726-FC67-4E01-91A3-8B2DF7702498}" destId="{9B0A6556-BFD6-4C19-943E-C823BFF470B5}" srcOrd="1" destOrd="0" presId="urn:microsoft.com/office/officeart/2005/8/layout/hProcess10"/>
    <dgm:cxn modelId="{DAE590FB-EDAF-44F8-AB01-D1FD24A1D2BA}" type="presParOf" srcId="{9B0A6556-BFD6-4C19-943E-C823BFF470B5}" destId="{DF9279EF-2954-4098-864F-CE5325F7AC23}" srcOrd="0" destOrd="0" presId="urn:microsoft.com/office/officeart/2005/8/layout/hProcess10"/>
    <dgm:cxn modelId="{CD9B5057-63B6-4FF3-8B59-BE6C01725A19}" type="presParOf" srcId="{CAD17726-FC67-4E01-91A3-8B2DF7702498}" destId="{2E479EA5-0346-492D-A710-74CF8BAB7E07}" srcOrd="2" destOrd="0" presId="urn:microsoft.com/office/officeart/2005/8/layout/hProcess10"/>
    <dgm:cxn modelId="{5963FDB6-94AB-49CC-BD92-0F11CE9691A6}" type="presParOf" srcId="{2E479EA5-0346-492D-A710-74CF8BAB7E07}" destId="{04B8993D-8C90-4A33-9631-AEF3AA24F7F7}" srcOrd="0" destOrd="0" presId="urn:microsoft.com/office/officeart/2005/8/layout/hProcess10"/>
    <dgm:cxn modelId="{E3F4A80D-B304-467F-B6EC-0D310302010C}" type="presParOf" srcId="{2E479EA5-0346-492D-A710-74CF8BAB7E07}" destId="{1B6CBA18-585A-45F3-AA99-83AD944D974E}" srcOrd="1" destOrd="0" presId="urn:microsoft.com/office/officeart/2005/8/layout/hProcess10"/>
    <dgm:cxn modelId="{43BA6FB7-3C67-4C12-AB73-7B4EE9E23F42}" type="presParOf" srcId="{CAD17726-FC67-4E01-91A3-8B2DF7702498}" destId="{CA39198E-EE31-4012-A14A-F1E85B61162E}" srcOrd="3" destOrd="0" presId="urn:microsoft.com/office/officeart/2005/8/layout/hProcess10"/>
    <dgm:cxn modelId="{4BD44FBE-29E5-46AF-8E31-804C9A8E47D8}" type="presParOf" srcId="{CA39198E-EE31-4012-A14A-F1E85B61162E}" destId="{F7E854EF-625F-4CEB-9CAE-BCB49BF71AF6}" srcOrd="0" destOrd="0" presId="urn:microsoft.com/office/officeart/2005/8/layout/hProcess10"/>
    <dgm:cxn modelId="{7B3E9604-B35C-49EE-8544-F05E0C6A1A36}" type="presParOf" srcId="{CAD17726-FC67-4E01-91A3-8B2DF7702498}" destId="{184F2376-3B58-4A43-8309-C471DFED1CA8}" srcOrd="4" destOrd="0" presId="urn:microsoft.com/office/officeart/2005/8/layout/hProcess10"/>
    <dgm:cxn modelId="{6EB3BB96-62E6-40A0-A8A8-B423A7EF5BD3}" type="presParOf" srcId="{184F2376-3B58-4A43-8309-C471DFED1CA8}" destId="{380109D9-A06E-417A-8492-BBEA9E2CBE71}" srcOrd="0" destOrd="0" presId="urn:microsoft.com/office/officeart/2005/8/layout/hProcess10"/>
    <dgm:cxn modelId="{E9E9AE1F-159E-4B71-9840-C32C92F7E48C}" type="presParOf" srcId="{184F2376-3B58-4A43-8309-C471DFED1CA8}" destId="{83D9BAAB-414B-4E91-B984-87DA6DB2D5E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92F4C-5218-4A30-9869-CA0148DA8057}">
      <dsp:nvSpPr>
        <dsp:cNvPr id="0" name=""/>
        <dsp:cNvSpPr/>
      </dsp:nvSpPr>
      <dsp:spPr>
        <a:xfrm>
          <a:off x="2688241" y="307"/>
          <a:ext cx="1321228" cy="8587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 + F + I</a:t>
          </a:r>
        </a:p>
      </dsp:txBody>
      <dsp:txXfrm>
        <a:off x="2730164" y="42230"/>
        <a:ext cx="1237382" cy="774952"/>
      </dsp:txXfrm>
    </dsp:sp>
    <dsp:sp modelId="{32334CF8-BB16-4BDE-9388-1BA3796D62EF}">
      <dsp:nvSpPr>
        <dsp:cNvPr id="0" name=""/>
        <dsp:cNvSpPr/>
      </dsp:nvSpPr>
      <dsp:spPr>
        <a:xfrm>
          <a:off x="1633634" y="429706"/>
          <a:ext cx="3430442" cy="3430442"/>
        </a:xfrm>
        <a:custGeom>
          <a:avLst/>
          <a:gdLst/>
          <a:ahLst/>
          <a:cxnLst/>
          <a:rect l="0" t="0" r="0" b="0"/>
          <a:pathLst>
            <a:path>
              <a:moveTo>
                <a:pt x="2552697" y="218351"/>
              </a:moveTo>
              <a:arcTo wR="1715221" hR="1715221" stAng="17953581" swAng="12113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D59971-11B2-47A6-A6AD-5BDC3C6FE120}">
      <dsp:nvSpPr>
        <dsp:cNvPr id="0" name=""/>
        <dsp:cNvSpPr/>
      </dsp:nvSpPr>
      <dsp:spPr>
        <a:xfrm>
          <a:off x="4319514" y="1185496"/>
          <a:ext cx="1321228" cy="8587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TECHNOLÓGIAI FEJLŐDÉS</a:t>
          </a:r>
        </a:p>
      </dsp:txBody>
      <dsp:txXfrm>
        <a:off x="4361437" y="1227419"/>
        <a:ext cx="1237382" cy="774952"/>
      </dsp:txXfrm>
    </dsp:sp>
    <dsp:sp modelId="{680A5166-3174-4186-9009-765A7FFBD07D}">
      <dsp:nvSpPr>
        <dsp:cNvPr id="0" name=""/>
        <dsp:cNvSpPr/>
      </dsp:nvSpPr>
      <dsp:spPr>
        <a:xfrm>
          <a:off x="1633634" y="429706"/>
          <a:ext cx="3430442" cy="3430442"/>
        </a:xfrm>
        <a:custGeom>
          <a:avLst/>
          <a:gdLst/>
          <a:ahLst/>
          <a:cxnLst/>
          <a:rect l="0" t="0" r="0" b="0"/>
          <a:pathLst>
            <a:path>
              <a:moveTo>
                <a:pt x="3426325" y="1833992"/>
              </a:moveTo>
              <a:arcTo wR="1715221" hR="1715221" stAng="21838239" swAng="135954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120FF7-2784-40AD-B7BB-D697551E9876}">
      <dsp:nvSpPr>
        <dsp:cNvPr id="0" name=""/>
        <dsp:cNvSpPr/>
      </dsp:nvSpPr>
      <dsp:spPr>
        <a:xfrm>
          <a:off x="3696423" y="3103171"/>
          <a:ext cx="1321228" cy="85879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0" kern="1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MŰSZAKI SZABÁLYOZÁS</a:t>
          </a:r>
        </a:p>
      </dsp:txBody>
      <dsp:txXfrm>
        <a:off x="3738346" y="3145094"/>
        <a:ext cx="1237382" cy="774952"/>
      </dsp:txXfrm>
    </dsp:sp>
    <dsp:sp modelId="{0CE363A9-2377-47BA-BD20-3817856A41B0}">
      <dsp:nvSpPr>
        <dsp:cNvPr id="0" name=""/>
        <dsp:cNvSpPr/>
      </dsp:nvSpPr>
      <dsp:spPr>
        <a:xfrm>
          <a:off x="1633634" y="429706"/>
          <a:ext cx="3430442" cy="3430442"/>
        </a:xfrm>
        <a:custGeom>
          <a:avLst/>
          <a:gdLst/>
          <a:ahLst/>
          <a:cxnLst/>
          <a:rect l="0" t="0" r="0" b="0"/>
          <a:pathLst>
            <a:path>
              <a:moveTo>
                <a:pt x="1925653" y="3417485"/>
              </a:moveTo>
              <a:arcTo wR="1715221" hR="1715221" stAng="4977173" swAng="84565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284F4A-E819-45EF-9D46-57C3C7D440DB}">
      <dsp:nvSpPr>
        <dsp:cNvPr id="0" name=""/>
        <dsp:cNvSpPr/>
      </dsp:nvSpPr>
      <dsp:spPr>
        <a:xfrm>
          <a:off x="1680060" y="3103171"/>
          <a:ext cx="1321228" cy="8587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BERUHÁZÁSOK</a:t>
          </a:r>
        </a:p>
      </dsp:txBody>
      <dsp:txXfrm>
        <a:off x="1721983" y="3145094"/>
        <a:ext cx="1237382" cy="774952"/>
      </dsp:txXfrm>
    </dsp:sp>
    <dsp:sp modelId="{4F32C46A-2065-4714-9CD2-9D5313848C74}">
      <dsp:nvSpPr>
        <dsp:cNvPr id="0" name=""/>
        <dsp:cNvSpPr/>
      </dsp:nvSpPr>
      <dsp:spPr>
        <a:xfrm>
          <a:off x="1633634" y="429706"/>
          <a:ext cx="3430442" cy="3430442"/>
        </a:xfrm>
        <a:custGeom>
          <a:avLst/>
          <a:gdLst/>
          <a:ahLst/>
          <a:cxnLst/>
          <a:rect l="0" t="0" r="0" b="0"/>
          <a:pathLst>
            <a:path>
              <a:moveTo>
                <a:pt x="181948" y="2484023"/>
              </a:moveTo>
              <a:arcTo wR="1715221" hR="1715221" stAng="9202214" swAng="135954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1AC75-9737-4372-9B4C-FB00ACB7A9F1}">
      <dsp:nvSpPr>
        <dsp:cNvPr id="0" name=""/>
        <dsp:cNvSpPr/>
      </dsp:nvSpPr>
      <dsp:spPr>
        <a:xfrm>
          <a:off x="1056969" y="1185496"/>
          <a:ext cx="1321228" cy="8587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ÜZEMELTETÉS</a:t>
          </a:r>
        </a:p>
      </dsp:txBody>
      <dsp:txXfrm>
        <a:off x="1098892" y="1227419"/>
        <a:ext cx="1237382" cy="774952"/>
      </dsp:txXfrm>
    </dsp:sp>
    <dsp:sp modelId="{BAB4FF49-26CB-4D5C-A4B2-17D05089D499}">
      <dsp:nvSpPr>
        <dsp:cNvPr id="0" name=""/>
        <dsp:cNvSpPr/>
      </dsp:nvSpPr>
      <dsp:spPr>
        <a:xfrm>
          <a:off x="1633634" y="429706"/>
          <a:ext cx="3430442" cy="3430442"/>
        </a:xfrm>
        <a:custGeom>
          <a:avLst/>
          <a:gdLst/>
          <a:ahLst/>
          <a:cxnLst/>
          <a:rect l="0" t="0" r="0" b="0"/>
          <a:pathLst>
            <a:path>
              <a:moveTo>
                <a:pt x="412614" y="599336"/>
              </a:moveTo>
              <a:arcTo wR="1715221" hR="1715221" stAng="13235112" swAng="12113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A9B29-3165-4CE5-A4F6-3ADD3180148A}">
      <dsp:nvSpPr>
        <dsp:cNvPr id="0" name=""/>
        <dsp:cNvSpPr/>
      </dsp:nvSpPr>
      <dsp:spPr>
        <a:xfrm>
          <a:off x="5414" y="0"/>
          <a:ext cx="1688088" cy="155511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FA1B17-05F5-495A-8600-FD419647F686}">
      <dsp:nvSpPr>
        <dsp:cNvPr id="0" name=""/>
        <dsp:cNvSpPr/>
      </dsp:nvSpPr>
      <dsp:spPr>
        <a:xfrm>
          <a:off x="179322" y="282611"/>
          <a:ext cx="1688088" cy="1555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/>
            <a:t>„SZAKMA”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/>
            <a:t>ÚME téma ajánlás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/>
            <a:t>Cím + rövid leírás</a:t>
          </a:r>
        </a:p>
      </dsp:txBody>
      <dsp:txXfrm>
        <a:off x="224870" y="328159"/>
        <a:ext cx="1596992" cy="1464018"/>
      </dsp:txXfrm>
    </dsp:sp>
    <dsp:sp modelId="{9B0A6556-BFD6-4C19-943E-C823BFF470B5}">
      <dsp:nvSpPr>
        <dsp:cNvPr id="0" name=""/>
        <dsp:cNvSpPr/>
      </dsp:nvSpPr>
      <dsp:spPr>
        <a:xfrm>
          <a:off x="2018666" y="574745"/>
          <a:ext cx="325163" cy="405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500" kern="1200"/>
        </a:p>
      </dsp:txBody>
      <dsp:txXfrm>
        <a:off x="2018666" y="655870"/>
        <a:ext cx="227614" cy="243374"/>
      </dsp:txXfrm>
    </dsp:sp>
    <dsp:sp modelId="{04B8993D-8C90-4A33-9631-AEF3AA24F7F7}">
      <dsp:nvSpPr>
        <dsp:cNvPr id="0" name=""/>
        <dsp:cNvSpPr/>
      </dsp:nvSpPr>
      <dsp:spPr>
        <a:xfrm>
          <a:off x="2622540" y="0"/>
          <a:ext cx="1688088" cy="155511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CBA18-585A-45F3-AA99-83AD944D974E}">
      <dsp:nvSpPr>
        <dsp:cNvPr id="0" name=""/>
        <dsp:cNvSpPr/>
      </dsp:nvSpPr>
      <dsp:spPr>
        <a:xfrm>
          <a:off x="2591768" y="242846"/>
          <a:ext cx="2024457" cy="1555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/>
            <a:t>ÚMSZB (ÚB)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/>
            <a:t>Véleménykérés (MAÚT)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/>
            <a:t>Szavazás a szükségességről</a:t>
          </a:r>
        </a:p>
      </dsp:txBody>
      <dsp:txXfrm>
        <a:off x="2637316" y="288394"/>
        <a:ext cx="1933361" cy="1464019"/>
      </dsp:txXfrm>
    </dsp:sp>
    <dsp:sp modelId="{CA39198E-EE31-4012-A14A-F1E85B61162E}">
      <dsp:nvSpPr>
        <dsp:cNvPr id="0" name=""/>
        <dsp:cNvSpPr/>
      </dsp:nvSpPr>
      <dsp:spPr>
        <a:xfrm>
          <a:off x="4694657" y="574745"/>
          <a:ext cx="384027" cy="405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500" kern="1200"/>
        </a:p>
      </dsp:txBody>
      <dsp:txXfrm>
        <a:off x="4694657" y="655870"/>
        <a:ext cx="268819" cy="243374"/>
      </dsp:txXfrm>
    </dsp:sp>
    <dsp:sp modelId="{380109D9-A06E-417A-8492-BBEA9E2CBE71}">
      <dsp:nvSpPr>
        <dsp:cNvPr id="0" name=""/>
        <dsp:cNvSpPr/>
      </dsp:nvSpPr>
      <dsp:spPr>
        <a:xfrm>
          <a:off x="5407851" y="0"/>
          <a:ext cx="1688088" cy="155511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9BAAB-414B-4E91-B984-87DA6DB2D5E1}">
      <dsp:nvSpPr>
        <dsp:cNvPr id="0" name=""/>
        <dsp:cNvSpPr/>
      </dsp:nvSpPr>
      <dsp:spPr>
        <a:xfrm>
          <a:off x="5509746" y="229566"/>
          <a:ext cx="1688088" cy="1555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/>
            <a:t>KÉSZÍTÉS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/>
            <a:t>MK-n keresztül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/>
            <a:t>MAÚT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/>
            <a:t>Új eljárásrend</a:t>
          </a:r>
        </a:p>
      </dsp:txBody>
      <dsp:txXfrm>
        <a:off x="5555294" y="275114"/>
        <a:ext cx="1596992" cy="14640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A9B29-3165-4CE5-A4F6-3ADD3180148A}">
      <dsp:nvSpPr>
        <dsp:cNvPr id="0" name=""/>
        <dsp:cNvSpPr/>
      </dsp:nvSpPr>
      <dsp:spPr>
        <a:xfrm>
          <a:off x="3828" y="300350"/>
          <a:ext cx="1803881" cy="180388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FA1B17-05F5-495A-8600-FD419647F686}">
      <dsp:nvSpPr>
        <dsp:cNvPr id="0" name=""/>
        <dsp:cNvSpPr/>
      </dsp:nvSpPr>
      <dsp:spPr>
        <a:xfrm>
          <a:off x="189666" y="666268"/>
          <a:ext cx="1803881" cy="18038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/>
            <a:t>„MAÚT BELSŐ”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/>
            <a:t>Bizottságok</a:t>
          </a:r>
        </a:p>
      </dsp:txBody>
      <dsp:txXfrm>
        <a:off x="242500" y="719102"/>
        <a:ext cx="1698213" cy="1698213"/>
      </dsp:txXfrm>
    </dsp:sp>
    <dsp:sp modelId="{9B0A6556-BFD6-4C19-943E-C823BFF470B5}">
      <dsp:nvSpPr>
        <dsp:cNvPr id="0" name=""/>
        <dsp:cNvSpPr/>
      </dsp:nvSpPr>
      <dsp:spPr>
        <a:xfrm rot="46829">
          <a:off x="2155161" y="1004954"/>
          <a:ext cx="347499" cy="4334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500" kern="1200"/>
        </a:p>
      </dsp:txBody>
      <dsp:txXfrm>
        <a:off x="2155166" y="1090933"/>
        <a:ext cx="243249" cy="260069"/>
      </dsp:txXfrm>
    </dsp:sp>
    <dsp:sp modelId="{04B8993D-8C90-4A33-9631-AEF3AA24F7F7}">
      <dsp:nvSpPr>
        <dsp:cNvPr id="0" name=""/>
        <dsp:cNvSpPr/>
      </dsp:nvSpPr>
      <dsp:spPr>
        <a:xfrm>
          <a:off x="2800474" y="338448"/>
          <a:ext cx="1803881" cy="180388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CBA18-585A-45F3-AA99-83AD944D974E}">
      <dsp:nvSpPr>
        <dsp:cNvPr id="0" name=""/>
        <dsp:cNvSpPr/>
      </dsp:nvSpPr>
      <dsp:spPr>
        <a:xfrm>
          <a:off x="2947311" y="582044"/>
          <a:ext cx="1803881" cy="18038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/>
            <a:t>MAÚT Közmegegyezés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/>
            <a:t>MAÚT honlap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/>
            <a:t>tagoknak</a:t>
          </a:r>
        </a:p>
      </dsp:txBody>
      <dsp:txXfrm>
        <a:off x="3000145" y="634878"/>
        <a:ext cx="1698213" cy="1698213"/>
      </dsp:txXfrm>
    </dsp:sp>
    <dsp:sp modelId="{CA39198E-EE31-4012-A14A-F1E85B61162E}">
      <dsp:nvSpPr>
        <dsp:cNvPr id="0" name=""/>
        <dsp:cNvSpPr/>
      </dsp:nvSpPr>
      <dsp:spPr>
        <a:xfrm rot="21553171">
          <a:off x="4951807" y="1004278"/>
          <a:ext cx="347499" cy="4334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500" kern="1200"/>
        </a:p>
      </dsp:txBody>
      <dsp:txXfrm>
        <a:off x="4951812" y="1091677"/>
        <a:ext cx="243249" cy="260069"/>
      </dsp:txXfrm>
    </dsp:sp>
    <dsp:sp modelId="{380109D9-A06E-417A-8492-BBEA9E2CBE71}">
      <dsp:nvSpPr>
        <dsp:cNvPr id="0" name=""/>
        <dsp:cNvSpPr/>
      </dsp:nvSpPr>
      <dsp:spPr>
        <a:xfrm>
          <a:off x="5597120" y="300350"/>
          <a:ext cx="1803881" cy="180388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9BAAB-414B-4E91-B984-87DA6DB2D5E1}">
      <dsp:nvSpPr>
        <dsp:cNvPr id="0" name=""/>
        <dsp:cNvSpPr/>
      </dsp:nvSpPr>
      <dsp:spPr>
        <a:xfrm>
          <a:off x="5706003" y="566639"/>
          <a:ext cx="1803881" cy="18038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/>
            <a:t>Jogszabályi véleményezés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/>
            <a:t>MK honlapon keresztül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500" kern="1200" dirty="0"/>
            <a:t>15 (+15) nap</a:t>
          </a:r>
        </a:p>
      </dsp:txBody>
      <dsp:txXfrm>
        <a:off x="5758837" y="619473"/>
        <a:ext cx="1698213" cy="1698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5981" y="0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B8997A42-BBC6-4E82-A493-ED80A41373D7}" type="datetimeFigureOut">
              <a:rPr lang="hu-HU" smtClean="0"/>
              <a:t>2024.11.14.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43322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5981" y="9443322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7BE2A6F2-CD61-46A4-98B6-8853C506B4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7730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6F5A8DDF-1C88-4C6A-9FD7-A02D0249AC18}" type="datetimeFigureOut">
              <a:rPr lang="hu-HU" smtClean="0"/>
              <a:t>2024.11.14.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0880" y="4784069"/>
            <a:ext cx="5447030" cy="391424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6738" y="9442155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E9CDE5D3-E791-45AD-84AB-50FC2F1619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1598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113668" name="Dia számának helye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D308C426-78F5-4307-906F-BB37FB4F999C}" type="slidenum">
              <a:rPr lang="hu-HU" altLang="hu-HU" smtClean="0"/>
              <a:pPr/>
              <a:t>57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00611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115716" name="Dia számának helye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1D662C59-6565-401C-B287-4AE846814B9E}" type="slidenum">
              <a:rPr lang="hu-HU" altLang="hu-HU" smtClean="0"/>
              <a:pPr/>
              <a:t>58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7494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119812" name="Dia számának helye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3D770F2E-7DE0-41B9-81C2-D3C303CD4C44}" type="slidenum">
              <a:rPr lang="hu-HU" altLang="hu-HU" smtClean="0"/>
              <a:pPr/>
              <a:t>61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41444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Wellner</a:t>
            </a:r>
            <a:r>
              <a:rPr lang="hu-HU" dirty="0"/>
              <a:t> Prof. Szerint itt volna az ideje</a:t>
            </a:r>
            <a:r>
              <a:rPr lang="hu-HU" baseline="0" dirty="0"/>
              <a:t> mindhárom réteget kompakt formában beépíteni.</a:t>
            </a:r>
            <a:endParaRPr lang="de-AT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FD081F-F829-49E6-B5F3-D25B24087003}" type="slidenum">
              <a:rPr lang="hu-HU" altLang="hu-HU" smtClean="0"/>
              <a:pPr>
                <a:defRPr/>
              </a:pPr>
              <a:t>116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69857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Impozáns látvány, főleg ha megnézzük a mini hengereket</a:t>
            </a:r>
            <a:endParaRPr lang="de-AT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FD081F-F829-49E6-B5F3-D25B24087003}" type="slidenum">
              <a:rPr lang="hu-HU" altLang="hu-HU" smtClean="0"/>
              <a:pPr>
                <a:defRPr/>
              </a:pPr>
              <a:t>120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6398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ma egyre inkább terjedő </a:t>
            </a:r>
            <a:r>
              <a:rPr lang="hu-HU" dirty="0" err="1"/>
              <a:t>InLinePave</a:t>
            </a:r>
            <a:r>
              <a:rPr lang="hu-HU" dirty="0"/>
              <a:t> rendszer is több, mint 10 éves.</a:t>
            </a:r>
            <a:endParaRPr lang="de-AT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FD081F-F829-49E6-B5F3-D25B24087003}" type="slidenum">
              <a:rPr lang="hu-HU" altLang="hu-HU" smtClean="0"/>
              <a:pPr>
                <a:defRPr/>
              </a:pPr>
              <a:t>121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7946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Milyen előnyökkel kecsegtet?</a:t>
            </a:r>
          </a:p>
          <a:p>
            <a:r>
              <a:rPr lang="hu-HU" dirty="0"/>
              <a:t>Az idő lerövidülése fontos téma.</a:t>
            </a:r>
          </a:p>
          <a:p>
            <a:r>
              <a:rPr lang="hu-HU" dirty="0"/>
              <a:t>Németeknél gyakran kiírási feltétel.</a:t>
            </a:r>
            <a:endParaRPr lang="de-AT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FD081F-F829-49E6-B5F3-D25B24087003}" type="slidenum">
              <a:rPr lang="hu-HU" altLang="hu-HU" smtClean="0"/>
              <a:pPr>
                <a:defRPr/>
              </a:pPr>
              <a:t>122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6984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6835" y="1214438"/>
            <a:ext cx="9650506" cy="2387600"/>
          </a:xfrm>
        </p:spPr>
        <p:txBody>
          <a:bodyPr anchor="b"/>
          <a:lstStyle>
            <a:lvl1pPr algn="l">
              <a:defRPr sz="60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6835" y="3736509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lang="en-US" sz="4000" b="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64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799" y="1196975"/>
            <a:ext cx="11328000" cy="4608000"/>
          </a:xfrm>
        </p:spPr>
        <p:txBody>
          <a:bodyPr/>
          <a:lstStyle>
            <a:lvl1pPr marL="285750" indent="-285750">
              <a:buNone/>
              <a:defRPr lang="de-DE" sz="14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80975" lvl="0" indent="-180975" algn="l" defTabSz="914400" rtl="0" eaLnBrk="1" latinLnBrk="0" hangingPunct="1">
              <a:spcBef>
                <a:spcPts val="8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●"/>
              <a:tabLst/>
            </a:pPr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31800" y="6506396"/>
            <a:ext cx="611795" cy="162692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5334B2CA-A0E8-4E5F-963C-6643CB8FCEB1}" type="slidenum">
              <a:rPr lang="de-AT" smtClean="0">
                <a:solidFill>
                  <a:srgbClr val="000000"/>
                </a:solidFill>
              </a:rPr>
              <a:pPr/>
              <a:t>‹#›</a:t>
            </a:fld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31801" y="5841353"/>
            <a:ext cx="11324167" cy="180000"/>
          </a:xfrm>
        </p:spPr>
        <p:txBody>
          <a:bodyPr>
            <a:noAutofit/>
          </a:bodyPr>
          <a:lstStyle>
            <a:lvl1pPr marL="0" indent="0">
              <a:buNone/>
              <a:defRPr sz="10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7722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54400" y="1519200"/>
            <a:ext cx="9126000" cy="3633825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>
                <a:latin typeface="Garamond" pitchFamily="18" charset="0"/>
              </a:defRPr>
            </a:lvl1pPr>
            <a:lvl2pPr>
              <a:buClr>
                <a:srgbClr val="72B240"/>
              </a:buClr>
              <a:defRPr>
                <a:latin typeface="Garamond" pitchFamily="18" charset="0"/>
              </a:defRPr>
            </a:lvl2pPr>
            <a:lvl3pPr>
              <a:buClr>
                <a:srgbClr val="72B240"/>
              </a:buClr>
              <a:defRPr>
                <a:latin typeface="Garamond" pitchFamily="18" charset="0"/>
              </a:defRPr>
            </a:lvl3pPr>
            <a:lvl4pPr>
              <a:buClr>
                <a:srgbClr val="72B240"/>
              </a:buClr>
              <a:defRPr>
                <a:latin typeface="Garamond" pitchFamily="18" charset="0"/>
              </a:defRPr>
            </a:lvl4pPr>
            <a:lvl5pPr>
              <a:buClr>
                <a:srgbClr val="72B240"/>
              </a:buClr>
              <a:defRPr>
                <a:latin typeface="Garamond" pitchFamily="18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59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K_Di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1" y="1733551"/>
            <a:ext cx="4673600" cy="10252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aseline="0">
                <a:solidFill>
                  <a:srgbClr val="F07D00"/>
                </a:solidFill>
                <a:latin typeface="Arial Narrow" panose="020B060602020203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hu-HU" dirty="0"/>
              <a:t>SLIDE CÍME</a:t>
            </a:r>
          </a:p>
        </p:txBody>
      </p:sp>
      <p:sp>
        <p:nvSpPr>
          <p:cNvPr id="21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1" y="3040063"/>
            <a:ext cx="4673600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, </a:t>
            </a:r>
            <a:r>
              <a:rPr lang="hu-HU" dirty="0" err="1"/>
              <a:t>consectetuer</a:t>
            </a:r>
            <a:r>
              <a:rPr lang="hu-HU" dirty="0"/>
              <a:t> </a:t>
            </a:r>
            <a:r>
              <a:rPr lang="hu-HU" dirty="0" err="1"/>
              <a:t>adipiscing</a:t>
            </a:r>
            <a:r>
              <a:rPr lang="hu-HU" dirty="0"/>
              <a:t> elit,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diam</a:t>
            </a:r>
            <a:r>
              <a:rPr lang="hu-HU" dirty="0"/>
              <a:t> </a:t>
            </a:r>
            <a:r>
              <a:rPr lang="hu-HU" dirty="0" err="1"/>
              <a:t>nonummy</a:t>
            </a:r>
            <a:r>
              <a:rPr lang="hu-HU" dirty="0"/>
              <a:t> </a:t>
            </a:r>
            <a:r>
              <a:rPr lang="hu-HU" dirty="0" err="1"/>
              <a:t>nibh</a:t>
            </a:r>
            <a:r>
              <a:rPr lang="hu-HU" dirty="0"/>
              <a:t> </a:t>
            </a:r>
            <a:r>
              <a:rPr lang="hu-HU" dirty="0" err="1"/>
              <a:t>euismod</a:t>
            </a:r>
            <a:r>
              <a:rPr lang="hu-HU" dirty="0"/>
              <a:t> </a:t>
            </a:r>
            <a:r>
              <a:rPr lang="hu-HU" dirty="0" err="1"/>
              <a:t>tincidunt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laoreet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aliquam</a:t>
            </a:r>
            <a:r>
              <a:rPr lang="hu-HU" dirty="0"/>
              <a:t> </a:t>
            </a:r>
            <a:r>
              <a:rPr lang="hu-HU" dirty="0" err="1"/>
              <a:t>erat</a:t>
            </a:r>
            <a:r>
              <a:rPr lang="hu-HU" dirty="0"/>
              <a:t> </a:t>
            </a:r>
            <a:r>
              <a:rPr lang="hu-HU" dirty="0" err="1"/>
              <a:t>volutpat</a:t>
            </a:r>
            <a:r>
              <a:rPr lang="hu-HU" dirty="0"/>
              <a:t>.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wisi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29319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K_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3803649" y="1415142"/>
            <a:ext cx="4505325" cy="774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rgbClr val="F07D00"/>
                </a:solidFill>
                <a:latin typeface="Arial Narrow" panose="020B060602020203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hu-HU" dirty="0"/>
              <a:t>SLIDE CÍME</a:t>
            </a:r>
          </a:p>
        </p:txBody>
      </p:sp>
      <p:sp>
        <p:nvSpPr>
          <p:cNvPr id="13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1381211" y="2707368"/>
            <a:ext cx="4505325" cy="2233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lang="hu-HU" sz="2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, </a:t>
            </a:r>
            <a:r>
              <a:rPr lang="hu-HU" dirty="0" err="1"/>
              <a:t>consectetuer</a:t>
            </a:r>
            <a:r>
              <a:rPr lang="hu-HU" dirty="0"/>
              <a:t> </a:t>
            </a:r>
            <a:r>
              <a:rPr lang="hu-HU" dirty="0" err="1"/>
              <a:t>adipiscing</a:t>
            </a:r>
            <a:r>
              <a:rPr lang="hu-HU" dirty="0"/>
              <a:t> elit,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diam</a:t>
            </a:r>
            <a:r>
              <a:rPr lang="hu-HU" dirty="0"/>
              <a:t> </a:t>
            </a:r>
            <a:r>
              <a:rPr lang="hu-HU" dirty="0" err="1"/>
              <a:t>nonummy</a:t>
            </a:r>
            <a:r>
              <a:rPr lang="hu-HU" dirty="0"/>
              <a:t> </a:t>
            </a:r>
            <a:r>
              <a:rPr lang="hu-HU" dirty="0" err="1"/>
              <a:t>nibh</a:t>
            </a:r>
            <a:r>
              <a:rPr lang="hu-HU" dirty="0"/>
              <a:t> </a:t>
            </a:r>
            <a:r>
              <a:rPr lang="hu-HU" dirty="0" err="1"/>
              <a:t>euismod</a:t>
            </a:r>
            <a:r>
              <a:rPr lang="hu-HU" dirty="0"/>
              <a:t> </a:t>
            </a:r>
            <a:r>
              <a:rPr lang="hu-HU" dirty="0" err="1"/>
              <a:t>tincidunt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laoreet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aliquam</a:t>
            </a:r>
            <a:r>
              <a:rPr lang="hu-HU" dirty="0"/>
              <a:t> </a:t>
            </a:r>
            <a:r>
              <a:rPr lang="hu-HU" dirty="0" err="1"/>
              <a:t>erat</a:t>
            </a:r>
            <a:r>
              <a:rPr lang="hu-HU" dirty="0"/>
              <a:t> </a:t>
            </a:r>
            <a:r>
              <a:rPr lang="hu-HU" dirty="0" err="1"/>
              <a:t>volutpat</a:t>
            </a:r>
            <a:r>
              <a:rPr lang="hu-HU" dirty="0"/>
              <a:t>.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wisi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endParaRPr lang="hu-HU" dirty="0"/>
          </a:p>
        </p:txBody>
      </p:sp>
      <p:sp>
        <p:nvSpPr>
          <p:cNvPr id="14" name="Szöveg helye 20"/>
          <p:cNvSpPr>
            <a:spLocks noGrp="1"/>
          </p:cNvSpPr>
          <p:nvPr>
            <p:ph type="body" sz="quarter" idx="12" hasCustomPrompt="1"/>
          </p:nvPr>
        </p:nvSpPr>
        <p:spPr>
          <a:xfrm>
            <a:off x="6322924" y="2707368"/>
            <a:ext cx="4505325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lang="hu-HU" sz="2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, </a:t>
            </a:r>
            <a:r>
              <a:rPr lang="hu-HU" dirty="0" err="1"/>
              <a:t>consectetuer</a:t>
            </a:r>
            <a:r>
              <a:rPr lang="hu-HU" dirty="0"/>
              <a:t> </a:t>
            </a:r>
            <a:r>
              <a:rPr lang="hu-HU" dirty="0" err="1"/>
              <a:t>adipiscing</a:t>
            </a:r>
            <a:r>
              <a:rPr lang="hu-HU" dirty="0"/>
              <a:t> elit,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diam</a:t>
            </a:r>
            <a:r>
              <a:rPr lang="hu-HU" dirty="0"/>
              <a:t> </a:t>
            </a:r>
            <a:r>
              <a:rPr lang="hu-HU" dirty="0" err="1"/>
              <a:t>nonummy</a:t>
            </a:r>
            <a:r>
              <a:rPr lang="hu-HU" dirty="0"/>
              <a:t> </a:t>
            </a:r>
            <a:r>
              <a:rPr lang="hu-HU" dirty="0" err="1"/>
              <a:t>nibh</a:t>
            </a:r>
            <a:r>
              <a:rPr lang="hu-HU" dirty="0"/>
              <a:t> </a:t>
            </a:r>
            <a:r>
              <a:rPr lang="hu-HU" dirty="0" err="1"/>
              <a:t>euismod</a:t>
            </a:r>
            <a:r>
              <a:rPr lang="hu-HU" dirty="0"/>
              <a:t> </a:t>
            </a:r>
            <a:r>
              <a:rPr lang="hu-HU" dirty="0" err="1"/>
              <a:t>tincidunt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laoreet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aliquam</a:t>
            </a:r>
            <a:r>
              <a:rPr lang="hu-HU" dirty="0"/>
              <a:t> </a:t>
            </a:r>
            <a:r>
              <a:rPr lang="hu-HU" dirty="0" err="1"/>
              <a:t>erat</a:t>
            </a:r>
            <a:r>
              <a:rPr lang="hu-HU" dirty="0"/>
              <a:t> </a:t>
            </a:r>
            <a:r>
              <a:rPr lang="hu-HU" dirty="0" err="1"/>
              <a:t>volutpat</a:t>
            </a:r>
            <a:r>
              <a:rPr lang="hu-HU" dirty="0"/>
              <a:t>.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wisi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9216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0" hasCustomPrompt="1"/>
          </p:nvPr>
        </p:nvSpPr>
        <p:spPr>
          <a:xfrm>
            <a:off x="1252756" y="3205133"/>
            <a:ext cx="9686488" cy="19289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>
                <a:solidFill>
                  <a:srgbClr val="F07D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/>
              <a:t>ELŐADÁS CÍME</a:t>
            </a:r>
          </a:p>
          <a:p>
            <a:pPr lvl="0"/>
            <a:r>
              <a:rPr lang="hu-HU" dirty="0"/>
              <a:t>ELŐADÓ</a:t>
            </a:r>
          </a:p>
        </p:txBody>
      </p:sp>
    </p:spTree>
    <p:extLst>
      <p:ext uri="{BB962C8B-B14F-4D97-AF65-F5344CB8AC3E}">
        <p14:creationId xmlns:p14="http://schemas.microsoft.com/office/powerpoint/2010/main" val="3539949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E3843-4C70-47A1-88F8-8743473E3CA6}" type="datetimeFigureOut">
              <a:rPr lang="hu-HU" smtClean="0"/>
              <a:t>2024.11.14.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23D2-075E-4CB1-9CFD-DDE0B60D34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8538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ettéosztott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Ábra 7">
            <a:extLst>
              <a:ext uri="{FF2B5EF4-FFF2-40B4-BE49-F238E27FC236}">
                <a16:creationId xmlns:a16="http://schemas.microsoft.com/office/drawing/2014/main" id="{8BA97CB1-3466-0E3B-950F-BEA614C06F7F}"/>
              </a:ext>
            </a:extLst>
          </p:cNvPr>
          <p:cNvSpPr/>
          <p:nvPr/>
        </p:nvSpPr>
        <p:spPr>
          <a:xfrm>
            <a:off x="3299190" y="1145955"/>
            <a:ext cx="10842575" cy="7177213"/>
          </a:xfrm>
          <a:custGeom>
            <a:avLst/>
            <a:gdLst>
              <a:gd name="connsiteX0" fmla="*/ 6874483 w 10842575"/>
              <a:gd name="connsiteY0" fmla="*/ 0 h 7177213"/>
              <a:gd name="connsiteX1" fmla="*/ 0 w 10842575"/>
              <a:gd name="connsiteY1" fmla="*/ 3033314 h 7177213"/>
              <a:gd name="connsiteX2" fmla="*/ 5530631 w 10842575"/>
              <a:gd name="connsiteY2" fmla="*/ 7177214 h 7177213"/>
              <a:gd name="connsiteX3" fmla="*/ 10842576 w 10842575"/>
              <a:gd name="connsiteY3" fmla="*/ 1558250 h 7177213"/>
              <a:gd name="connsiteX4" fmla="*/ 6874483 w 10842575"/>
              <a:gd name="connsiteY4" fmla="*/ 0 h 717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75" h="7177213">
                <a:moveTo>
                  <a:pt x="6874483" y="0"/>
                </a:moveTo>
                <a:cubicBezTo>
                  <a:pt x="4182492" y="0"/>
                  <a:pt x="1595985" y="755541"/>
                  <a:pt x="0" y="3033314"/>
                </a:cubicBezTo>
                <a:lnTo>
                  <a:pt x="5530631" y="7177214"/>
                </a:lnTo>
                <a:cubicBezTo>
                  <a:pt x="6281027" y="3747691"/>
                  <a:pt x="9185702" y="1558250"/>
                  <a:pt x="10842576" y="1558250"/>
                </a:cubicBezTo>
                <a:lnTo>
                  <a:pt x="6874483" y="0"/>
                </a:lnTo>
                <a:close/>
              </a:path>
            </a:pathLst>
          </a:custGeom>
          <a:solidFill>
            <a:schemeClr val="bg2"/>
          </a:solidFill>
          <a:ln w="857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F4842C3-5CBB-9A72-FA4D-703CA0F0B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hu-HU"/>
              <a:t>Kettéosztott felsorolás dia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CD8208-3D79-6E0F-157E-A7380DDFFF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053314" cy="435133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hu-HU"/>
              <a:t>Második szint</a:t>
            </a:r>
          </a:p>
          <a:p>
            <a:pPr lvl="1"/>
            <a:r>
              <a:rPr lang="hu-HU"/>
              <a:t>Harmadik szint</a:t>
            </a:r>
          </a:p>
          <a:p>
            <a:pPr lvl="2"/>
            <a:r>
              <a:rPr lang="hu-HU"/>
              <a:t>Negyedik szint</a:t>
            </a:r>
          </a:p>
          <a:p>
            <a:pPr lvl="3"/>
            <a:r>
              <a:rPr lang="hu-HU"/>
              <a:t>Ötödik szint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E69D2AB4-0D88-AE92-F3B7-905B701F366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00486" y="1825625"/>
            <a:ext cx="5053314" cy="435133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hu-HU"/>
              <a:t>Második szint</a:t>
            </a:r>
          </a:p>
          <a:p>
            <a:pPr lvl="1"/>
            <a:r>
              <a:rPr lang="hu-HU"/>
              <a:t>Harmadik szint</a:t>
            </a:r>
          </a:p>
          <a:p>
            <a:pPr lvl="2"/>
            <a:r>
              <a:rPr lang="hu-HU"/>
              <a:t>Negyedik szint</a:t>
            </a:r>
          </a:p>
          <a:p>
            <a:pPr lvl="3"/>
            <a:r>
              <a:rPr lang="hu-HU"/>
              <a:t>Ötödik szint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3B6D2FEE-C712-C132-1425-039E5A4F9BF0}"/>
              </a:ext>
            </a:extLst>
          </p:cNvPr>
          <p:cNvSpPr/>
          <p:nvPr/>
        </p:nvSpPr>
        <p:spPr>
          <a:xfrm>
            <a:off x="0" y="353550"/>
            <a:ext cx="138896" cy="653445"/>
          </a:xfrm>
          <a:prstGeom prst="rect">
            <a:avLst/>
          </a:prstGeom>
          <a:solidFill>
            <a:srgbClr val="FFB2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 descr="A képen Betűtípus, embléma, Grafika, Grafikus tervezés látható&#10;&#10;Automatikusan generált leírás">
            <a:extLst>
              <a:ext uri="{FF2B5EF4-FFF2-40B4-BE49-F238E27FC236}">
                <a16:creationId xmlns:a16="http://schemas.microsoft.com/office/drawing/2014/main" id="{FB542574-48C7-51C1-3046-9314B14229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109" y="158176"/>
            <a:ext cx="2016995" cy="5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9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jdnem 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DA032DFA-50EF-DD69-2324-EC48B47DF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hu-HU"/>
              <a:t>Majdnem üres dia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1D8A1A11-2B07-EEB6-6E01-CB179742DBDF}"/>
              </a:ext>
            </a:extLst>
          </p:cNvPr>
          <p:cNvSpPr/>
          <p:nvPr/>
        </p:nvSpPr>
        <p:spPr>
          <a:xfrm>
            <a:off x="0" y="353550"/>
            <a:ext cx="138896" cy="6534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 descr="A képen Betűtípus, embléma, Grafika, Grafikus tervezés látható&#10;&#10;Automatikusan generált leírás">
            <a:extLst>
              <a:ext uri="{FF2B5EF4-FFF2-40B4-BE49-F238E27FC236}">
                <a16:creationId xmlns:a16="http://schemas.microsoft.com/office/drawing/2014/main" id="{CBC3B82A-4497-4DE8-1B77-C92C86BF4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109" y="158176"/>
            <a:ext cx="2016995" cy="5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pu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46024D5-93C3-5981-F2D0-14C647F3AE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9285" y="2652584"/>
            <a:ext cx="9193429" cy="199355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endParaRPr lang="hu-HU" dirty="0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8D2C560F-8F88-7400-6757-CF7407954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4357"/>
            <a:ext cx="10515600" cy="916331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latin typeface="Myriad Pro Cond" panose="020B0506030403020204" pitchFamily="34" charset="0"/>
              </a:defRPr>
            </a:lvl1pPr>
          </a:lstStyle>
          <a:p>
            <a:r>
              <a:rPr lang="hu-HU" sz="4400" dirty="0">
                <a:solidFill>
                  <a:schemeClr val="accent2"/>
                </a:solidFill>
              </a:rPr>
              <a:t>DIA CÍME</a:t>
            </a:r>
          </a:p>
        </p:txBody>
      </p:sp>
    </p:spTree>
    <p:extLst>
      <p:ext uri="{BB962C8B-B14F-4D97-AF65-F5344CB8AC3E}">
        <p14:creationId xmlns:p14="http://schemas.microsoft.com/office/powerpoint/2010/main" val="1229733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pu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B10276-D9FA-0A82-D552-6C975C25A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1133" y="2712306"/>
            <a:ext cx="4102445" cy="186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hu-H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60074F8-4EB9-7E47-DE03-349EF52ACE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8422" y="2712306"/>
            <a:ext cx="4102445" cy="186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hu-HU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37948E9-F599-B3E9-719E-48562AEE88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4357"/>
            <a:ext cx="10515600" cy="916331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chemeClr val="accent2"/>
                </a:solidFill>
                <a:latin typeface="Myriad Pro Cond" panose="020B0506030403020204" pitchFamily="34" charset="0"/>
              </a:defRPr>
            </a:lvl1pPr>
          </a:lstStyle>
          <a:p>
            <a:r>
              <a:rPr lang="hu-HU" sz="4400" dirty="0">
                <a:solidFill>
                  <a:schemeClr val="accent2"/>
                </a:solidFill>
              </a:rPr>
              <a:t>DIA CÍME</a:t>
            </a:r>
          </a:p>
        </p:txBody>
      </p:sp>
    </p:spTree>
    <p:extLst>
      <p:ext uri="{BB962C8B-B14F-4D97-AF65-F5344CB8AC3E}">
        <p14:creationId xmlns:p14="http://schemas.microsoft.com/office/powerpoint/2010/main" val="669391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7894" y="6396691"/>
            <a:ext cx="2743200" cy="365125"/>
          </a:xfrm>
          <a:prstGeom prst="rect">
            <a:avLst/>
          </a:prstGeom>
        </p:spPr>
        <p:txBody>
          <a:bodyPr/>
          <a:lstStyle/>
          <a:p>
            <a:fld id="{7E2B6E7F-0ED2-0D40-8CB0-BC95357CC5B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407894" y="1666195"/>
            <a:ext cx="10945906" cy="43971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51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6835" y="1214438"/>
            <a:ext cx="9650506" cy="2387600"/>
          </a:xfrm>
        </p:spPr>
        <p:txBody>
          <a:bodyPr anchor="b"/>
          <a:lstStyle>
            <a:lvl1pPr algn="l">
              <a:defRPr sz="60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6835" y="3736509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lang="en-US" sz="4000" b="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37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7894" y="6396691"/>
            <a:ext cx="2743200" cy="365125"/>
          </a:xfrm>
          <a:prstGeom prst="rect">
            <a:avLst/>
          </a:prstGeom>
        </p:spPr>
        <p:txBody>
          <a:bodyPr/>
          <a:lstStyle/>
          <a:p>
            <a:fld id="{7E2B6E7F-0ED2-0D40-8CB0-BC95357CC5B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407894" y="1666195"/>
            <a:ext cx="10945906" cy="43971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7655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6835" y="1214438"/>
            <a:ext cx="9650506" cy="2387600"/>
          </a:xfrm>
        </p:spPr>
        <p:txBody>
          <a:bodyPr anchor="b"/>
          <a:lstStyle>
            <a:lvl1pPr algn="l">
              <a:defRPr sz="60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494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403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09600" y="6246814"/>
            <a:ext cx="2836333" cy="471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521CD-374D-4BEE-A144-024036173D6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54746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09600" y="6246814"/>
            <a:ext cx="2836333" cy="471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4744-6F7C-4EDC-B22F-1FAF003EE25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00243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59200"/>
            <a:ext cx="11328000" cy="684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11" name="Inhaltsplatzhalter 2"/>
          <p:cNvSpPr>
            <a:spLocks noGrp="1"/>
          </p:cNvSpPr>
          <p:nvPr>
            <p:ph sz="half" idx="16"/>
          </p:nvPr>
        </p:nvSpPr>
        <p:spPr>
          <a:xfrm>
            <a:off x="431801" y="1525586"/>
            <a:ext cx="5577417" cy="4265613"/>
          </a:xfrm>
        </p:spPr>
        <p:txBody>
          <a:bodyPr>
            <a:normAutofit/>
          </a:bodyPr>
          <a:lstStyle>
            <a:lvl1pPr marL="285750" indent="-285750">
              <a:buNone/>
              <a:defRPr lang="de-DE" sz="14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80975" lvl="0" indent="-180975" algn="l" defTabSz="914400" rtl="0" eaLnBrk="1" latinLnBrk="0" hangingPunct="1">
              <a:spcBef>
                <a:spcPts val="8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●"/>
              <a:tabLst/>
            </a:pPr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431799" y="1198801"/>
            <a:ext cx="5568000" cy="243205"/>
          </a:xfrm>
        </p:spPr>
        <p:txBody>
          <a:bodyPr/>
          <a:lstStyle>
            <a:lvl1pPr marL="0" indent="0">
              <a:buNone/>
              <a:defRPr cap="all" baseline="0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8"/>
          </p:nvPr>
        </p:nvSpPr>
        <p:spPr>
          <a:xfrm>
            <a:off x="6190018" y="1525586"/>
            <a:ext cx="5577417" cy="4265613"/>
          </a:xfrm>
        </p:spPr>
        <p:txBody>
          <a:bodyPr>
            <a:normAutofit/>
          </a:bodyPr>
          <a:lstStyle>
            <a:lvl1pPr marL="285750" indent="-285750">
              <a:buNone/>
              <a:defRPr lang="de-DE" sz="14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80975" lvl="0" indent="-180975" algn="l" defTabSz="914400" rtl="0" eaLnBrk="1" latinLnBrk="0" hangingPunct="1">
              <a:spcBef>
                <a:spcPts val="8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●"/>
              <a:tabLst/>
            </a:pPr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6190017" y="1198801"/>
            <a:ext cx="5568000" cy="243205"/>
          </a:xfrm>
        </p:spPr>
        <p:txBody>
          <a:bodyPr/>
          <a:lstStyle>
            <a:lvl1pPr marL="0" indent="0">
              <a:buNone/>
              <a:defRPr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1799" y="6410325"/>
            <a:ext cx="288000" cy="216000"/>
          </a:xfrm>
          <a:prstGeom prst="ellipse">
            <a:avLst/>
          </a:prstGeom>
          <a:solidFill>
            <a:schemeClr val="accent6"/>
          </a:solidFill>
        </p:spPr>
        <p:txBody>
          <a:bodyPr>
            <a:noAutofit/>
          </a:bodyPr>
          <a:lstStyle>
            <a:lvl1pPr marL="0" indent="0" algn="ctr"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1pPr>
            <a:lvl2pPr marL="0" indent="0">
              <a:buNone/>
              <a:defRPr sz="1000">
                <a:solidFill>
                  <a:schemeClr val="bg1"/>
                </a:solidFill>
              </a:defRPr>
            </a:lvl2pPr>
            <a:lvl3pPr marL="180975" indent="0">
              <a:buNone/>
              <a:defRPr sz="1000">
                <a:solidFill>
                  <a:schemeClr val="bg1"/>
                </a:solidFill>
              </a:defRPr>
            </a:lvl3pPr>
            <a:lvl4pPr marL="357188" indent="0">
              <a:buNone/>
              <a:defRPr sz="1000">
                <a:solidFill>
                  <a:schemeClr val="bg1"/>
                </a:solidFill>
              </a:defRPr>
            </a:lvl4pPr>
            <a:lvl5pPr marL="538163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1</a:t>
            </a:r>
          </a:p>
        </p:txBody>
      </p:sp>
      <p:cxnSp>
        <p:nvCxnSpPr>
          <p:cNvPr id="16" name="Gerade Verbindung 15"/>
          <p:cNvCxnSpPr/>
          <p:nvPr userDrawn="1"/>
        </p:nvCxnSpPr>
        <p:spPr>
          <a:xfrm>
            <a:off x="6184348" y="1441589"/>
            <a:ext cx="5568952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 userDrawn="1"/>
        </p:nvCxnSpPr>
        <p:spPr>
          <a:xfrm>
            <a:off x="434967" y="1441589"/>
            <a:ext cx="5568952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5694" y="6464281"/>
            <a:ext cx="1045633" cy="2279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de-AT" dirty="0"/>
              <a:t>Seite </a:t>
            </a:r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3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875693" y="6348258"/>
            <a:ext cx="3205240" cy="23009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AT" sz="800">
                <a:solidFill>
                  <a:schemeClr val="accent3"/>
                </a:solidFill>
              </a:defRPr>
            </a:lvl1pPr>
          </a:lstStyle>
          <a:p>
            <a:endParaRPr lang="de-AT" dirty="0"/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31801" y="5841353"/>
            <a:ext cx="11324167" cy="180000"/>
          </a:xfrm>
        </p:spPr>
        <p:txBody>
          <a:bodyPr>
            <a:noAutofit/>
          </a:bodyPr>
          <a:lstStyle>
            <a:lvl1pPr marL="0" indent="0">
              <a:buNone/>
              <a:defRPr sz="10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33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1800" y="260350"/>
            <a:ext cx="11328400" cy="730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31800" y="1125539"/>
            <a:ext cx="11328400" cy="4751387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53FF3-B4A0-4B6A-9ECA-9D576AB7E39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BMGE 2015.09.30.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290360208"/>
      </p:ext>
    </p:extLst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799" y="1196975"/>
            <a:ext cx="11328000" cy="4608000"/>
          </a:xfrm>
        </p:spPr>
        <p:txBody>
          <a:bodyPr/>
          <a:lstStyle>
            <a:lvl1pPr marL="285750" indent="-285750">
              <a:buNone/>
              <a:defRPr lang="de-DE" sz="14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80975" lvl="0" indent="-180975" algn="l" defTabSz="914400" rtl="0" eaLnBrk="1" latinLnBrk="0" hangingPunct="1">
              <a:spcBef>
                <a:spcPts val="8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●"/>
              <a:tabLst/>
            </a:pPr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31800" y="6506396"/>
            <a:ext cx="611795" cy="162692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5334B2CA-A0E8-4E5F-963C-6643CB8FCEB1}" type="slidenum">
              <a:rPr lang="de-AT" smtClean="0">
                <a:solidFill>
                  <a:srgbClr val="000000"/>
                </a:solidFill>
              </a:rPr>
              <a:pPr/>
              <a:t>‹#›</a:t>
            </a:fld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31801" y="5841353"/>
            <a:ext cx="11324167" cy="180000"/>
          </a:xfrm>
        </p:spPr>
        <p:txBody>
          <a:bodyPr>
            <a:noAutofit/>
          </a:bodyPr>
          <a:lstStyle>
            <a:lvl1pPr marL="0" indent="0">
              <a:buNone/>
              <a:defRPr sz="10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18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799" y="1196975"/>
            <a:ext cx="11328000" cy="4608000"/>
          </a:xfrm>
        </p:spPr>
        <p:txBody>
          <a:bodyPr/>
          <a:lstStyle>
            <a:lvl1pPr marL="285750" indent="-285750">
              <a:buNone/>
              <a:defRPr lang="de-DE" sz="14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80975" lvl="0" indent="-180975" algn="l" defTabSz="914400" rtl="0" eaLnBrk="1" latinLnBrk="0" hangingPunct="1">
              <a:spcBef>
                <a:spcPts val="8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●"/>
              <a:tabLst/>
            </a:pPr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31800" y="6506396"/>
            <a:ext cx="611795" cy="162692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5334B2CA-A0E8-4E5F-963C-6643CB8FCEB1}" type="slidenum">
              <a:rPr lang="de-AT" smtClean="0">
                <a:solidFill>
                  <a:srgbClr val="000000"/>
                </a:solidFill>
              </a:rPr>
              <a:pPr/>
              <a:t>‹#›</a:t>
            </a:fld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31801" y="5841353"/>
            <a:ext cx="11324167" cy="180000"/>
          </a:xfrm>
        </p:spPr>
        <p:txBody>
          <a:bodyPr>
            <a:noAutofit/>
          </a:bodyPr>
          <a:lstStyle>
            <a:lvl1pPr marL="0" indent="0">
              <a:buNone/>
              <a:defRPr sz="10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2081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6835" y="1214438"/>
            <a:ext cx="9650506" cy="2387600"/>
          </a:xfrm>
        </p:spPr>
        <p:txBody>
          <a:bodyPr anchor="b"/>
          <a:lstStyle>
            <a:lvl1pPr algn="l">
              <a:defRPr sz="60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4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54400" y="1519200"/>
            <a:ext cx="9126000" cy="3633825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>
                <a:latin typeface="Garamond" pitchFamily="18" charset="0"/>
              </a:defRPr>
            </a:lvl1pPr>
            <a:lvl2pPr>
              <a:buClr>
                <a:srgbClr val="72B240"/>
              </a:buClr>
              <a:defRPr>
                <a:latin typeface="Garamond" pitchFamily="18" charset="0"/>
              </a:defRPr>
            </a:lvl2pPr>
            <a:lvl3pPr>
              <a:buClr>
                <a:srgbClr val="72B240"/>
              </a:buClr>
              <a:defRPr>
                <a:latin typeface="Garamond" pitchFamily="18" charset="0"/>
              </a:defRPr>
            </a:lvl3pPr>
            <a:lvl4pPr>
              <a:buClr>
                <a:srgbClr val="72B240"/>
              </a:buClr>
              <a:defRPr>
                <a:latin typeface="Garamond" pitchFamily="18" charset="0"/>
              </a:defRPr>
            </a:lvl4pPr>
            <a:lvl5pPr>
              <a:buClr>
                <a:srgbClr val="72B240"/>
              </a:buClr>
              <a:defRPr>
                <a:latin typeface="Garamond" pitchFamily="18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0991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K_Dia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1" y="1733551"/>
            <a:ext cx="4673600" cy="10252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aseline="0">
                <a:solidFill>
                  <a:srgbClr val="F07D00"/>
                </a:solidFill>
                <a:latin typeface="Arial Narrow" panose="020B060602020203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hu-HU" dirty="0"/>
              <a:t>SLIDE CÍME</a:t>
            </a:r>
          </a:p>
        </p:txBody>
      </p:sp>
      <p:sp>
        <p:nvSpPr>
          <p:cNvPr id="21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1" y="3040063"/>
            <a:ext cx="4673600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, </a:t>
            </a:r>
            <a:r>
              <a:rPr lang="hu-HU" dirty="0" err="1"/>
              <a:t>consectetuer</a:t>
            </a:r>
            <a:r>
              <a:rPr lang="hu-HU" dirty="0"/>
              <a:t> </a:t>
            </a:r>
            <a:r>
              <a:rPr lang="hu-HU" dirty="0" err="1"/>
              <a:t>adipiscing</a:t>
            </a:r>
            <a:r>
              <a:rPr lang="hu-HU" dirty="0"/>
              <a:t> elit,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diam</a:t>
            </a:r>
            <a:r>
              <a:rPr lang="hu-HU" dirty="0"/>
              <a:t> </a:t>
            </a:r>
            <a:r>
              <a:rPr lang="hu-HU" dirty="0" err="1"/>
              <a:t>nonummy</a:t>
            </a:r>
            <a:r>
              <a:rPr lang="hu-HU" dirty="0"/>
              <a:t> </a:t>
            </a:r>
            <a:r>
              <a:rPr lang="hu-HU" dirty="0" err="1"/>
              <a:t>nibh</a:t>
            </a:r>
            <a:r>
              <a:rPr lang="hu-HU" dirty="0"/>
              <a:t> </a:t>
            </a:r>
            <a:r>
              <a:rPr lang="hu-HU" dirty="0" err="1"/>
              <a:t>euismod</a:t>
            </a:r>
            <a:r>
              <a:rPr lang="hu-HU" dirty="0"/>
              <a:t> </a:t>
            </a:r>
            <a:r>
              <a:rPr lang="hu-HU" dirty="0" err="1"/>
              <a:t>tincidunt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laoreet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aliquam</a:t>
            </a:r>
            <a:r>
              <a:rPr lang="hu-HU" dirty="0"/>
              <a:t> </a:t>
            </a:r>
            <a:r>
              <a:rPr lang="hu-HU" dirty="0" err="1"/>
              <a:t>erat</a:t>
            </a:r>
            <a:r>
              <a:rPr lang="hu-HU" dirty="0"/>
              <a:t> </a:t>
            </a:r>
            <a:r>
              <a:rPr lang="hu-HU" dirty="0" err="1"/>
              <a:t>volutpat</a:t>
            </a:r>
            <a:r>
              <a:rPr lang="hu-HU" dirty="0"/>
              <a:t>.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wisi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3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K_Dia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3803649" y="1415142"/>
            <a:ext cx="4505325" cy="774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rgbClr val="F07D00"/>
                </a:solidFill>
                <a:latin typeface="Arial Narrow" panose="020B060602020203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hu-HU" dirty="0"/>
              <a:t>SLIDE CÍME</a:t>
            </a:r>
          </a:p>
        </p:txBody>
      </p:sp>
      <p:sp>
        <p:nvSpPr>
          <p:cNvPr id="13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1381211" y="2707368"/>
            <a:ext cx="4505325" cy="2233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lang="hu-HU" sz="2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, </a:t>
            </a:r>
            <a:r>
              <a:rPr lang="hu-HU" dirty="0" err="1"/>
              <a:t>consectetuer</a:t>
            </a:r>
            <a:r>
              <a:rPr lang="hu-HU" dirty="0"/>
              <a:t> </a:t>
            </a:r>
            <a:r>
              <a:rPr lang="hu-HU" dirty="0" err="1"/>
              <a:t>adipiscing</a:t>
            </a:r>
            <a:r>
              <a:rPr lang="hu-HU" dirty="0"/>
              <a:t> elit,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diam</a:t>
            </a:r>
            <a:r>
              <a:rPr lang="hu-HU" dirty="0"/>
              <a:t> </a:t>
            </a:r>
            <a:r>
              <a:rPr lang="hu-HU" dirty="0" err="1"/>
              <a:t>nonummy</a:t>
            </a:r>
            <a:r>
              <a:rPr lang="hu-HU" dirty="0"/>
              <a:t> </a:t>
            </a:r>
            <a:r>
              <a:rPr lang="hu-HU" dirty="0" err="1"/>
              <a:t>nibh</a:t>
            </a:r>
            <a:r>
              <a:rPr lang="hu-HU" dirty="0"/>
              <a:t> </a:t>
            </a:r>
            <a:r>
              <a:rPr lang="hu-HU" dirty="0" err="1"/>
              <a:t>euismod</a:t>
            </a:r>
            <a:r>
              <a:rPr lang="hu-HU" dirty="0"/>
              <a:t> </a:t>
            </a:r>
            <a:r>
              <a:rPr lang="hu-HU" dirty="0" err="1"/>
              <a:t>tincidunt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laoreet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aliquam</a:t>
            </a:r>
            <a:r>
              <a:rPr lang="hu-HU" dirty="0"/>
              <a:t> </a:t>
            </a:r>
            <a:r>
              <a:rPr lang="hu-HU" dirty="0" err="1"/>
              <a:t>erat</a:t>
            </a:r>
            <a:r>
              <a:rPr lang="hu-HU" dirty="0"/>
              <a:t> </a:t>
            </a:r>
            <a:r>
              <a:rPr lang="hu-HU" dirty="0" err="1"/>
              <a:t>volutpat</a:t>
            </a:r>
            <a:r>
              <a:rPr lang="hu-HU" dirty="0"/>
              <a:t>.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wisi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endParaRPr lang="hu-HU" dirty="0"/>
          </a:p>
        </p:txBody>
      </p:sp>
      <p:sp>
        <p:nvSpPr>
          <p:cNvPr id="14" name="Szöveg helye 20"/>
          <p:cNvSpPr>
            <a:spLocks noGrp="1"/>
          </p:cNvSpPr>
          <p:nvPr>
            <p:ph type="body" sz="quarter" idx="12" hasCustomPrompt="1"/>
          </p:nvPr>
        </p:nvSpPr>
        <p:spPr>
          <a:xfrm>
            <a:off x="6322924" y="2707368"/>
            <a:ext cx="4505325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lang="hu-HU" sz="2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, </a:t>
            </a:r>
            <a:r>
              <a:rPr lang="hu-HU" dirty="0" err="1"/>
              <a:t>consectetuer</a:t>
            </a:r>
            <a:r>
              <a:rPr lang="hu-HU" dirty="0"/>
              <a:t> </a:t>
            </a:r>
            <a:r>
              <a:rPr lang="hu-HU" dirty="0" err="1"/>
              <a:t>adipiscing</a:t>
            </a:r>
            <a:r>
              <a:rPr lang="hu-HU" dirty="0"/>
              <a:t> elit,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diam</a:t>
            </a:r>
            <a:r>
              <a:rPr lang="hu-HU" dirty="0"/>
              <a:t> </a:t>
            </a:r>
            <a:r>
              <a:rPr lang="hu-HU" dirty="0" err="1"/>
              <a:t>nonummy</a:t>
            </a:r>
            <a:r>
              <a:rPr lang="hu-HU" dirty="0"/>
              <a:t> </a:t>
            </a:r>
            <a:r>
              <a:rPr lang="hu-HU" dirty="0" err="1"/>
              <a:t>nibh</a:t>
            </a:r>
            <a:r>
              <a:rPr lang="hu-HU" dirty="0"/>
              <a:t> </a:t>
            </a:r>
            <a:r>
              <a:rPr lang="hu-HU" dirty="0" err="1"/>
              <a:t>euismod</a:t>
            </a:r>
            <a:r>
              <a:rPr lang="hu-HU" dirty="0"/>
              <a:t> </a:t>
            </a:r>
            <a:r>
              <a:rPr lang="hu-HU" dirty="0" err="1"/>
              <a:t>tincidunt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laoreet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aliquam</a:t>
            </a:r>
            <a:r>
              <a:rPr lang="hu-HU" dirty="0"/>
              <a:t> </a:t>
            </a:r>
            <a:r>
              <a:rPr lang="hu-HU" dirty="0" err="1"/>
              <a:t>erat</a:t>
            </a:r>
            <a:r>
              <a:rPr lang="hu-HU" dirty="0"/>
              <a:t> </a:t>
            </a:r>
            <a:r>
              <a:rPr lang="hu-HU" dirty="0" err="1"/>
              <a:t>volutpat</a:t>
            </a:r>
            <a:r>
              <a:rPr lang="hu-HU" dirty="0"/>
              <a:t>.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wisi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4082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0" hasCustomPrompt="1"/>
          </p:nvPr>
        </p:nvSpPr>
        <p:spPr>
          <a:xfrm>
            <a:off x="1252756" y="3205133"/>
            <a:ext cx="9686488" cy="19289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>
                <a:solidFill>
                  <a:srgbClr val="F07D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dirty="0"/>
              <a:t>ELŐADÁS CÍME</a:t>
            </a:r>
          </a:p>
          <a:p>
            <a:pPr lvl="0"/>
            <a:r>
              <a:rPr lang="hu-HU" dirty="0"/>
              <a:t>ELŐADÓ</a:t>
            </a:r>
          </a:p>
        </p:txBody>
      </p:sp>
    </p:spTree>
    <p:extLst>
      <p:ext uri="{BB962C8B-B14F-4D97-AF65-F5344CB8AC3E}">
        <p14:creationId xmlns:p14="http://schemas.microsoft.com/office/powerpoint/2010/main" val="2802604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E3843-4C70-47A1-88F8-8743473E3CA6}" type="datetimeFigureOut">
              <a:rPr lang="hu-HU" smtClean="0"/>
              <a:t>2024.11.14.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23D2-075E-4CB1-9CFD-DDE0B60D34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1323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53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09600" y="6246814"/>
            <a:ext cx="2836333" cy="471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521CD-374D-4BEE-A144-024036173D6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7165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09600" y="6246814"/>
            <a:ext cx="2836333" cy="471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4744-6F7C-4EDC-B22F-1FAF003EE25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0268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59200"/>
            <a:ext cx="11328000" cy="684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11" name="Inhaltsplatzhalter 2"/>
          <p:cNvSpPr>
            <a:spLocks noGrp="1"/>
          </p:cNvSpPr>
          <p:nvPr>
            <p:ph sz="half" idx="16"/>
          </p:nvPr>
        </p:nvSpPr>
        <p:spPr>
          <a:xfrm>
            <a:off x="431801" y="1525586"/>
            <a:ext cx="5577417" cy="4265613"/>
          </a:xfrm>
        </p:spPr>
        <p:txBody>
          <a:bodyPr>
            <a:normAutofit/>
          </a:bodyPr>
          <a:lstStyle>
            <a:lvl1pPr marL="285750" indent="-285750">
              <a:buNone/>
              <a:defRPr lang="de-DE" sz="14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80975" lvl="0" indent="-180975" algn="l" defTabSz="914400" rtl="0" eaLnBrk="1" latinLnBrk="0" hangingPunct="1">
              <a:spcBef>
                <a:spcPts val="8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●"/>
              <a:tabLst/>
            </a:pPr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431799" y="1198801"/>
            <a:ext cx="5568000" cy="243205"/>
          </a:xfrm>
        </p:spPr>
        <p:txBody>
          <a:bodyPr/>
          <a:lstStyle>
            <a:lvl1pPr marL="0" indent="0">
              <a:buNone/>
              <a:defRPr cap="all" baseline="0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8"/>
          </p:nvPr>
        </p:nvSpPr>
        <p:spPr>
          <a:xfrm>
            <a:off x="6190018" y="1525586"/>
            <a:ext cx="5577417" cy="4265613"/>
          </a:xfrm>
        </p:spPr>
        <p:txBody>
          <a:bodyPr>
            <a:normAutofit/>
          </a:bodyPr>
          <a:lstStyle>
            <a:lvl1pPr marL="285750" indent="-285750">
              <a:buNone/>
              <a:defRPr lang="de-DE" sz="14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80975" lvl="0" indent="-180975" algn="l" defTabSz="914400" rtl="0" eaLnBrk="1" latinLnBrk="0" hangingPunct="1">
              <a:spcBef>
                <a:spcPts val="8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●"/>
              <a:tabLst/>
            </a:pPr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6190017" y="1198801"/>
            <a:ext cx="5568000" cy="243205"/>
          </a:xfrm>
        </p:spPr>
        <p:txBody>
          <a:bodyPr/>
          <a:lstStyle>
            <a:lvl1pPr marL="0" indent="0">
              <a:buNone/>
              <a:defRPr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1799" y="6410325"/>
            <a:ext cx="288000" cy="216000"/>
          </a:xfrm>
          <a:prstGeom prst="ellipse">
            <a:avLst/>
          </a:prstGeom>
          <a:solidFill>
            <a:schemeClr val="accent6"/>
          </a:solidFill>
        </p:spPr>
        <p:txBody>
          <a:bodyPr>
            <a:noAutofit/>
          </a:bodyPr>
          <a:lstStyle>
            <a:lvl1pPr marL="0" indent="0" algn="ctr"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1pPr>
            <a:lvl2pPr marL="0" indent="0">
              <a:buNone/>
              <a:defRPr sz="1000">
                <a:solidFill>
                  <a:schemeClr val="bg1"/>
                </a:solidFill>
              </a:defRPr>
            </a:lvl2pPr>
            <a:lvl3pPr marL="180975" indent="0">
              <a:buNone/>
              <a:defRPr sz="1000">
                <a:solidFill>
                  <a:schemeClr val="bg1"/>
                </a:solidFill>
              </a:defRPr>
            </a:lvl3pPr>
            <a:lvl4pPr marL="357188" indent="0">
              <a:buNone/>
              <a:defRPr sz="1000">
                <a:solidFill>
                  <a:schemeClr val="bg1"/>
                </a:solidFill>
              </a:defRPr>
            </a:lvl4pPr>
            <a:lvl5pPr marL="538163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1</a:t>
            </a:r>
          </a:p>
        </p:txBody>
      </p:sp>
      <p:cxnSp>
        <p:nvCxnSpPr>
          <p:cNvPr id="16" name="Gerade Verbindung 15"/>
          <p:cNvCxnSpPr/>
          <p:nvPr userDrawn="1"/>
        </p:nvCxnSpPr>
        <p:spPr>
          <a:xfrm>
            <a:off x="6184348" y="1441589"/>
            <a:ext cx="5568952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 userDrawn="1"/>
        </p:nvCxnSpPr>
        <p:spPr>
          <a:xfrm>
            <a:off x="434967" y="1441589"/>
            <a:ext cx="5568952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5694" y="6464281"/>
            <a:ext cx="1045633" cy="2279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de-AT" dirty="0"/>
              <a:t>Seite </a:t>
            </a:r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3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875693" y="6348258"/>
            <a:ext cx="3205240" cy="23009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AT" sz="800">
                <a:solidFill>
                  <a:schemeClr val="accent3"/>
                </a:solidFill>
              </a:defRPr>
            </a:lvl1pPr>
          </a:lstStyle>
          <a:p>
            <a:endParaRPr lang="de-AT" dirty="0"/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31801" y="5841353"/>
            <a:ext cx="11324167" cy="180000"/>
          </a:xfrm>
        </p:spPr>
        <p:txBody>
          <a:bodyPr>
            <a:noAutofit/>
          </a:bodyPr>
          <a:lstStyle>
            <a:lvl1pPr marL="0" indent="0">
              <a:buNone/>
              <a:defRPr sz="10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401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1800" y="260350"/>
            <a:ext cx="11328400" cy="730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31800" y="1125539"/>
            <a:ext cx="11328400" cy="4751387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53FF3-B4A0-4B6A-9ECA-9D576AB7E39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BMGE 2015.09.30.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08431419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799" y="1196975"/>
            <a:ext cx="11328000" cy="4608000"/>
          </a:xfrm>
        </p:spPr>
        <p:txBody>
          <a:bodyPr/>
          <a:lstStyle>
            <a:lvl1pPr marL="285750" indent="-285750">
              <a:buNone/>
              <a:defRPr lang="de-DE" sz="14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80975" lvl="0" indent="-180975" algn="l" defTabSz="914400" rtl="0" eaLnBrk="1" latinLnBrk="0" hangingPunct="1">
              <a:spcBef>
                <a:spcPts val="8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●"/>
              <a:tabLst/>
            </a:pPr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31800" y="6506396"/>
            <a:ext cx="611795" cy="162692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5334B2CA-A0E8-4E5F-963C-6643CB8FCEB1}" type="slidenum">
              <a:rPr lang="de-AT" smtClean="0">
                <a:solidFill>
                  <a:srgbClr val="000000"/>
                </a:solidFill>
              </a:rPr>
              <a:pPr/>
              <a:t>‹#›</a:t>
            </a:fld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31801" y="5841353"/>
            <a:ext cx="11324167" cy="180000"/>
          </a:xfrm>
        </p:spPr>
        <p:txBody>
          <a:bodyPr>
            <a:noAutofit/>
          </a:bodyPr>
          <a:lstStyle>
            <a:lvl1pPr marL="0" indent="0">
              <a:buNone/>
              <a:defRPr sz="10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52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9982200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894" y="1650812"/>
            <a:ext cx="10515600" cy="4521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07894" y="63966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D25EE-EBB3-664B-9DDC-859AFA2C03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8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49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661" r:id="rId14"/>
    <p:sldLayoutId id="2147483666" r:id="rId15"/>
    <p:sldLayoutId id="2147483667" r:id="rId16"/>
    <p:sldLayoutId id="2147483668" r:id="rId17"/>
    <p:sldLayoutId id="2147483669" r:id="rId18"/>
    <p:sldLayoutId id="214748367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9982200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894" y="1650812"/>
            <a:ext cx="10515600" cy="4521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07894" y="63966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D25EE-EBB3-664B-9DDC-859AFA2C03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1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ortal.maut.hu/Home/SelectPost/184" TargetMode="External"/><Relationship Id="rId13" Type="http://schemas.openxmlformats.org/officeDocument/2006/relationships/hyperlink" Target="https://portal.maut.hu/Home/SelectPost/80" TargetMode="External"/><Relationship Id="rId18" Type="http://schemas.openxmlformats.org/officeDocument/2006/relationships/hyperlink" Target="https://portal.maut.hu/Home/SelectPost/402" TargetMode="External"/><Relationship Id="rId26" Type="http://schemas.openxmlformats.org/officeDocument/2006/relationships/hyperlink" Target="https://portal.maut.hu/Home/SelectPost/407" TargetMode="External"/><Relationship Id="rId3" Type="http://schemas.openxmlformats.org/officeDocument/2006/relationships/hyperlink" Target="https://portal.maut.hu/Home/SelectPost/91" TargetMode="External"/><Relationship Id="rId21" Type="http://schemas.openxmlformats.org/officeDocument/2006/relationships/hyperlink" Target="https://portal.maut.hu/Home/SelectPost/403" TargetMode="External"/><Relationship Id="rId7" Type="http://schemas.openxmlformats.org/officeDocument/2006/relationships/hyperlink" Target="https://portal.maut.hu/Home/SelectPost/335" TargetMode="External"/><Relationship Id="rId12" Type="http://schemas.openxmlformats.org/officeDocument/2006/relationships/hyperlink" Target="https://portal.maut.hu/Home/SelectPost/79" TargetMode="External"/><Relationship Id="rId17" Type="http://schemas.openxmlformats.org/officeDocument/2006/relationships/hyperlink" Target="https://portal.maut.hu/Home/SelectPost/83" TargetMode="External"/><Relationship Id="rId25" Type="http://schemas.openxmlformats.org/officeDocument/2006/relationships/hyperlink" Target="https://portal.maut.hu/Home/SelectPost/88" TargetMode="External"/><Relationship Id="rId2" Type="http://schemas.openxmlformats.org/officeDocument/2006/relationships/hyperlink" Target="https://portal.maut.hu/Home/SelectPost/72" TargetMode="External"/><Relationship Id="rId16" Type="http://schemas.openxmlformats.org/officeDocument/2006/relationships/hyperlink" Target="https://portal.maut.hu/Home/SelectPost/111" TargetMode="External"/><Relationship Id="rId20" Type="http://schemas.openxmlformats.org/officeDocument/2006/relationships/hyperlink" Target="https://portal.maut.hu/Home/SelectPost/85" TargetMode="External"/><Relationship Id="rId29" Type="http://schemas.openxmlformats.org/officeDocument/2006/relationships/hyperlink" Target="https://portal.maut.hu/Home/SelectPost/90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ortal.maut.hu/Home/SelectPost/342" TargetMode="External"/><Relationship Id="rId11" Type="http://schemas.openxmlformats.org/officeDocument/2006/relationships/hyperlink" Target="https://portal.maut.hu/Home/SelectPost/78" TargetMode="External"/><Relationship Id="rId24" Type="http://schemas.openxmlformats.org/officeDocument/2006/relationships/hyperlink" Target="https://portal.maut.hu/Home/SelectPost/404" TargetMode="External"/><Relationship Id="rId5" Type="http://schemas.openxmlformats.org/officeDocument/2006/relationships/hyperlink" Target="https://portal.maut.hu/Home/SelectPost/84" TargetMode="External"/><Relationship Id="rId15" Type="http://schemas.openxmlformats.org/officeDocument/2006/relationships/hyperlink" Target="https://portal.maut.hu/Home/SelectPost/82" TargetMode="External"/><Relationship Id="rId23" Type="http://schemas.openxmlformats.org/officeDocument/2006/relationships/hyperlink" Target="https://portal.maut.hu/Home/SelectPost/87" TargetMode="External"/><Relationship Id="rId28" Type="http://schemas.openxmlformats.org/officeDocument/2006/relationships/hyperlink" Target="https://portal.maut.hu/Home/SelectPost/406" TargetMode="External"/><Relationship Id="rId10" Type="http://schemas.openxmlformats.org/officeDocument/2006/relationships/hyperlink" Target="https://portal.maut.hu/Home/SelectPost/77" TargetMode="External"/><Relationship Id="rId19" Type="http://schemas.openxmlformats.org/officeDocument/2006/relationships/hyperlink" Target="https://portal.maut.hu/Home/SelectPost/112" TargetMode="External"/><Relationship Id="rId4" Type="http://schemas.openxmlformats.org/officeDocument/2006/relationships/hyperlink" Target="https://portal.maut.hu/Home/SelectPost/73" TargetMode="External"/><Relationship Id="rId9" Type="http://schemas.openxmlformats.org/officeDocument/2006/relationships/hyperlink" Target="https://portal.maut.hu/Home/SelectPost/401" TargetMode="External"/><Relationship Id="rId14" Type="http://schemas.openxmlformats.org/officeDocument/2006/relationships/hyperlink" Target="https://portal.maut.hu/Home/SelectPost/81" TargetMode="External"/><Relationship Id="rId22" Type="http://schemas.openxmlformats.org/officeDocument/2006/relationships/hyperlink" Target="https://portal.maut.hu/Home/SelectPost/336" TargetMode="External"/><Relationship Id="rId27" Type="http://schemas.openxmlformats.org/officeDocument/2006/relationships/hyperlink" Target="https://portal.maut.hu/Home/SelectPost/405" TargetMode="External"/><Relationship Id="rId30" Type="http://schemas.openxmlformats.org/officeDocument/2006/relationships/image" Target="../media/image14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3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5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5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5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5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5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5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5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5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5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5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5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5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5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5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5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5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9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net.kozut.hu/ume/Lapok/muszakielteres.aspx" TargetMode="External"/><Relationship Id="rId2" Type="http://schemas.openxmlformats.org/officeDocument/2006/relationships/hyperlink" Target="http://internet.kozut.hu/ume/Lapok/jovahagyott.aspx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jpe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1054101"/>
            <a:ext cx="11785600" cy="959094"/>
          </a:xfrm>
        </p:spPr>
        <p:txBody>
          <a:bodyPr>
            <a:no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Környezetbarát útépítési technológiák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03200" y="2857500"/>
            <a:ext cx="5292531" cy="277819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hu-HU" sz="2400" dirty="0">
                <a:solidFill>
                  <a:schemeClr val="bg1"/>
                </a:solidFill>
              </a:rPr>
              <a:t>Lehel Zoltán</a:t>
            </a:r>
          </a:p>
          <a:p>
            <a:pPr marL="0" indent="0" algn="l">
              <a:buNone/>
            </a:pPr>
            <a:r>
              <a:rPr lang="hu-HU" sz="2400" dirty="0">
                <a:solidFill>
                  <a:schemeClr val="bg1"/>
                </a:solidFill>
              </a:rPr>
              <a:t>okleveles építőmérnök, szakmérnök</a:t>
            </a:r>
          </a:p>
          <a:p>
            <a:pPr marL="0" indent="0" algn="l">
              <a:buNone/>
            </a:pPr>
            <a:endParaRPr lang="hu-HU" sz="2400" dirty="0">
              <a:solidFill>
                <a:schemeClr val="bg1"/>
              </a:solidFill>
            </a:endParaRPr>
          </a:p>
          <a:p>
            <a:pPr marL="0" indent="0" algn="l">
              <a:buNone/>
            </a:pPr>
            <a:endParaRPr lang="hu-HU" sz="2400" dirty="0">
              <a:solidFill>
                <a:schemeClr val="bg1"/>
              </a:solidFill>
            </a:endParaRPr>
          </a:p>
          <a:p>
            <a:pPr marL="0" indent="0" algn="l">
              <a:buNone/>
            </a:pPr>
            <a:r>
              <a:rPr lang="hu-HU" sz="2400" dirty="0">
                <a:solidFill>
                  <a:schemeClr val="bg1"/>
                </a:solidFill>
              </a:rPr>
              <a:t>Bács-Kiskun vármegyei Mérnök Kamara</a:t>
            </a:r>
          </a:p>
          <a:p>
            <a:pPr marL="0" indent="0" algn="l">
              <a:buNone/>
            </a:pPr>
            <a:r>
              <a:rPr lang="hu-HU" sz="2400" dirty="0">
                <a:solidFill>
                  <a:schemeClr val="bg1"/>
                </a:solidFill>
              </a:rPr>
              <a:t>2024. november 07.</a:t>
            </a:r>
          </a:p>
          <a:p>
            <a:pPr marL="0" indent="0" algn="l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72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30200" y="2108200"/>
            <a:ext cx="11493499" cy="1862138"/>
          </a:xfrm>
        </p:spPr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MAÚT szerepe a műszaki szabályozásban</a:t>
            </a:r>
          </a:p>
        </p:txBody>
      </p:sp>
    </p:spTree>
    <p:extLst>
      <p:ext uri="{BB962C8B-B14F-4D97-AF65-F5344CB8AC3E}">
        <p14:creationId xmlns:p14="http://schemas.microsoft.com/office/powerpoint/2010/main" val="981285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Miért érdemes mégis foglalkozni vele?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407894" y="1857263"/>
            <a:ext cx="10945906" cy="394303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u-HU" dirty="0"/>
              <a:t>1 tonna aszfaltba kb. 1 db személygépkocsi gumiabroncsból nyerhető gumi kerül.</a:t>
            </a:r>
          </a:p>
          <a:p>
            <a:pPr algn="just"/>
            <a:r>
              <a:rPr lang="hu-HU" dirty="0"/>
              <a:t>1 tonna aszfaltba 50 kg bitumen/gumival modifikált bitumen kerül. Ez 1 db személygépkocsi gumiabroncsot jelent.</a:t>
            </a:r>
          </a:p>
          <a:p>
            <a:pPr algn="just"/>
            <a:r>
              <a:rPr lang="hu-HU" dirty="0"/>
              <a:t>5.000 tonna gumival modifikált bitumen gyártásakor 5.000.000/50=100.000 db személygépkocsi gumiabroncs kerül felhasználásra.</a:t>
            </a:r>
          </a:p>
          <a:p>
            <a:pPr algn="just"/>
            <a:r>
              <a:rPr lang="hu-HU" dirty="0"/>
              <a:t>1.000 m hosszú, 6  széles, kb. 5 cm vastag AC kopóréteg beépítése kb. 1.000 db gumiabroncsot hasznosít, személygépkocsi gumiabroncsban kifejezve. (Természetesen tehergépkocsi gumik is hasznosíthatók, akkor kisebb számot kapunk.)</a:t>
            </a:r>
          </a:p>
          <a:p>
            <a:pPr algn="just"/>
            <a:r>
              <a:rPr lang="hu-HU" dirty="0"/>
              <a:t>Egy évben becslések szerint 60-80.000 gumiabroncs hulladék keletkezik Magyarországon.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986146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Utak minőségi problémái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662" y="3386137"/>
            <a:ext cx="66675" cy="857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0" y="1521725"/>
            <a:ext cx="8519180" cy="477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642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Forrás: Magyar Közút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NZrt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- 2013.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33" y="1663764"/>
            <a:ext cx="7363853" cy="4867954"/>
          </a:xfrm>
          <a:prstGeom prst="rect">
            <a:avLst/>
          </a:prstGeom>
        </p:spPr>
      </p:pic>
      <p:pic>
        <p:nvPicPr>
          <p:cNvPr id="12290" name="Picture 2" descr="Magyar Közút Nonprofit Zr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745" y="3593911"/>
            <a:ext cx="1864294" cy="100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3974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9982200" cy="1108833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Használt gumiabroncsok - környezetvédelmi probléma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17" y="1668155"/>
            <a:ext cx="8400766" cy="466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66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„Gumibitumen” gyártása és felhasználása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27" y="1626359"/>
            <a:ext cx="8100345" cy="473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152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Előnyök - 1.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68" y="1587552"/>
            <a:ext cx="7936263" cy="47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071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Előnyök - 2.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0" y="1634441"/>
            <a:ext cx="8433319" cy="464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158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Előnyök - 3.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81" y="1585243"/>
            <a:ext cx="7661638" cy="462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191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Előnyök - 4.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97" y="1549021"/>
            <a:ext cx="5452795" cy="492958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042" y="2702257"/>
            <a:ext cx="3949758" cy="26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9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9982200" cy="1006475"/>
          </a:xfrm>
        </p:spPr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Előnyök - 5.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68" y="1521726"/>
            <a:ext cx="8281464" cy="48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18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52650" y="407986"/>
            <a:ext cx="7886700" cy="1306514"/>
          </a:xfrm>
        </p:spPr>
        <p:txBody>
          <a:bodyPr>
            <a:noAutofit/>
          </a:bodyPr>
          <a:lstStyle/>
          <a:p>
            <a:pPr algn="ctr" defTabSz="407526">
              <a:defRPr/>
            </a:pPr>
            <a: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MAÚT</a:t>
            </a:r>
            <a:b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(Magyar Út- és Vasútügyi Társaság)</a:t>
            </a:r>
          </a:p>
        </p:txBody>
      </p:sp>
      <p:sp>
        <p:nvSpPr>
          <p:cNvPr id="76803" name="Tartalom helye 2"/>
          <p:cNvSpPr>
            <a:spLocks noGrp="1"/>
          </p:cNvSpPr>
          <p:nvPr>
            <p:ph idx="1"/>
          </p:nvPr>
        </p:nvSpPr>
        <p:spPr>
          <a:xfrm>
            <a:off x="2152650" y="2587626"/>
            <a:ext cx="7886700" cy="2822575"/>
          </a:xfrm>
        </p:spPr>
        <p:txBody>
          <a:bodyPr/>
          <a:lstStyle/>
          <a:p>
            <a:pPr marL="0" indent="0" algn="just">
              <a:lnSpc>
                <a:spcPct val="120000"/>
              </a:lnSpc>
              <a:buNone/>
            </a:pPr>
            <a:r>
              <a:rPr lang="hu-HU" altLang="hu-HU" sz="2400">
                <a:latin typeface="Tahoma" panose="020B0604030504040204" pitchFamily="34" charset="0"/>
                <a:cs typeface="Tahoma" panose="020B0604030504040204" pitchFamily="34" charset="0"/>
              </a:rPr>
              <a:t>A MAÚT Magyar Út- és Vasútügyi Társaság a közúti és vasúti infrastruktúra érdekében, </a:t>
            </a:r>
            <a:r>
              <a:rPr lang="hu-HU" altLang="hu-HU" sz="2400" b="1">
                <a:latin typeface="Tahoma" panose="020B0604030504040204" pitchFamily="34" charset="0"/>
                <a:cs typeface="Tahoma" panose="020B0604030504040204" pitchFamily="34" charset="0"/>
              </a:rPr>
              <a:t>egyesületi keretek között működő közhasznú szakmai szervezet</a:t>
            </a:r>
            <a:r>
              <a:rPr lang="hu-HU" altLang="hu-HU" sz="2400">
                <a:latin typeface="Tahoma" panose="020B0604030504040204" pitchFamily="34" charset="0"/>
                <a:cs typeface="Tahoma" panose="020B0604030504040204" pitchFamily="34" charset="0"/>
              </a:rPr>
              <a:t>, amely a műszaki szabályozásban érdekelt felek, személyek és intézmények tevékenységének összefogására és összehangolására jött létre.</a:t>
            </a:r>
          </a:p>
        </p:txBody>
      </p:sp>
    </p:spTree>
    <p:extLst>
      <p:ext uri="{BB962C8B-B14F-4D97-AF65-F5344CB8AC3E}">
        <p14:creationId xmlns:p14="http://schemas.microsoft.com/office/powerpoint/2010/main" val="7600021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7176" y="127568"/>
            <a:ext cx="9982200" cy="1665027"/>
          </a:xfrm>
        </p:spPr>
        <p:txBody>
          <a:bodyPr>
            <a:normAutofit fontScale="90000"/>
          </a:bodyPr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Gumival modifikált bitumen (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GmB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) felhasználásával készülő aszfaltok előnyei összefoglalva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407893" y="1884559"/>
            <a:ext cx="11240767" cy="4397148"/>
          </a:xfrm>
        </p:spPr>
        <p:txBody>
          <a:bodyPr>
            <a:normAutofit fontScale="92500" lnSpcReduction="10000"/>
          </a:bodyPr>
          <a:lstStyle/>
          <a:p>
            <a:r>
              <a:rPr lang="hu-HU" altLang="hu-HU" dirty="0" err="1">
                <a:ea typeface="ＭＳ Ｐゴシック" panose="020B0600070205080204" pitchFamily="34" charset="-128"/>
              </a:rPr>
              <a:t>GmB</a:t>
            </a:r>
            <a:r>
              <a:rPr lang="hu-HU" altLang="hu-HU" dirty="0">
                <a:ea typeface="ＭＳ Ｐゴシック" panose="020B0600070205080204" pitchFamily="34" charset="-128"/>
              </a:rPr>
              <a:t> aszfalt élettartama: +50%.</a:t>
            </a:r>
          </a:p>
          <a:p>
            <a:r>
              <a:rPr lang="hu-HU" altLang="hu-HU" dirty="0">
                <a:ea typeface="ＭＳ Ｐゴシック" panose="020B0600070205080204" pitchFamily="34" charset="-128"/>
              </a:rPr>
              <a:t>Élettartam költségek jelentős csökkenése: kb. 30%.</a:t>
            </a:r>
          </a:p>
          <a:p>
            <a:pPr algn="just"/>
            <a:r>
              <a:rPr lang="hu-HU" altLang="hu-HU" dirty="0">
                <a:ea typeface="ＭＳ Ｐゴシック" panose="020B0600070205080204" pitchFamily="34" charset="-128"/>
              </a:rPr>
              <a:t>„…a megtakarítás a </a:t>
            </a:r>
            <a:r>
              <a:rPr lang="hu-HU" altLang="hu-HU" dirty="0" err="1">
                <a:ea typeface="ＭＳ Ｐゴシック" panose="020B0600070205080204" pitchFamily="34" charset="-128"/>
              </a:rPr>
              <a:t>GmB</a:t>
            </a:r>
            <a:r>
              <a:rPr lang="hu-HU" altLang="hu-HU" dirty="0">
                <a:ea typeface="ＭＳ Ｐゴシック" panose="020B0600070205080204" pitchFamily="34" charset="-128"/>
              </a:rPr>
              <a:t> 45/80-55 széleskörű alkalmazásának nemzetgazdasági jelentőségére is rámutat.” (KTI)</a:t>
            </a:r>
          </a:p>
          <a:p>
            <a:pPr algn="just"/>
            <a:r>
              <a:rPr lang="hu-HU" altLang="hu-HU" dirty="0" err="1">
                <a:ea typeface="ＭＳ Ｐゴシック" panose="020B0600070205080204" pitchFamily="34" charset="-128"/>
              </a:rPr>
              <a:t>PmB-vel</a:t>
            </a:r>
            <a:r>
              <a:rPr lang="hu-HU" altLang="hu-HU" dirty="0">
                <a:ea typeface="ＭＳ Ｐゴシック" panose="020B0600070205080204" pitchFamily="34" charset="-128"/>
              </a:rPr>
              <a:t> való összemérhetőség, egyes paraméterekben annál is jobb.</a:t>
            </a:r>
          </a:p>
          <a:p>
            <a:pPr algn="just"/>
            <a:r>
              <a:rPr lang="hu-HU" altLang="hu-HU" dirty="0">
                <a:ea typeface="ＭＳ Ｐゴシック" panose="020B0600070205080204" pitchFamily="34" charset="-128"/>
              </a:rPr>
              <a:t>Környezetvédelmi előny.</a:t>
            </a:r>
          </a:p>
          <a:p>
            <a:pPr algn="just"/>
            <a:r>
              <a:rPr lang="hu-HU" altLang="hu-HU" dirty="0">
                <a:ea typeface="ＭＳ Ｐゴシック" panose="020B0600070205080204" pitchFamily="34" charset="-128"/>
              </a:rPr>
              <a:t>Emellett jelentős energia felhasználás és CO2 kibocsátás takarítható meg az igazoltan hosszabb életciklusú út építésével.</a:t>
            </a:r>
          </a:p>
          <a:p>
            <a:pPr algn="just"/>
            <a:r>
              <a:rPr lang="hu-HU" altLang="hu-HU" dirty="0">
                <a:ea typeface="ＭＳ Ｐゴシック" panose="020B0600070205080204" pitchFamily="34" charset="-128"/>
              </a:rPr>
              <a:t>A CO2 mellett a HMA aszfaltok esetén jelentős mennyiségű egyéb gáz (szénhidrogének) is felszabadul. </a:t>
            </a:r>
            <a:r>
              <a:rPr lang="hu-HU" altLang="hu-HU" dirty="0" err="1">
                <a:ea typeface="ＭＳ Ｐゴシック" panose="020B0600070205080204" pitchFamily="34" charset="-128"/>
              </a:rPr>
              <a:t>GmB</a:t>
            </a:r>
            <a:r>
              <a:rPr lang="hu-HU" altLang="hu-HU" dirty="0">
                <a:ea typeface="ＭＳ Ｐゴシック" panose="020B0600070205080204" pitchFamily="34" charset="-128"/>
              </a:rPr>
              <a:t> alkalmazása esetén ez igazoltan kisebb mennyiségű, mint az 50/70-nél.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389783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9747" y="365125"/>
            <a:ext cx="9982200" cy="1006475"/>
          </a:xfrm>
        </p:spPr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Építésre vonatkozó speciális előírások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407894" y="1775378"/>
            <a:ext cx="10945906" cy="4397148"/>
          </a:xfrm>
        </p:spPr>
        <p:txBody>
          <a:bodyPr>
            <a:normAutofit/>
          </a:bodyPr>
          <a:lstStyle/>
          <a:p>
            <a:pPr lvl="0" algn="just">
              <a:buFont typeface="Arial" panose="020B0604020202020204" pitchFamily="34" charset="0"/>
              <a:buChar char="•"/>
            </a:pPr>
            <a:r>
              <a:rPr lang="hu-HU" dirty="0"/>
              <a:t>A gumival módosított kötőanyagú aszfaltkeverék beépítése min. 15 C° léghőmérséklet mellett javasolt,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hu-HU" dirty="0"/>
              <a:t>Az aszfalt szállítása csak leponyvázott gépkocsival történhet,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hu-HU" dirty="0"/>
              <a:t>A keverék hőmérsékletének a külső léghőmérséklettől függően 150-170 C° között kell lenni,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hu-HU" dirty="0"/>
              <a:t>A tömörítő munka befejezéséig az aszfalt hőmérséklete nem csökkenhet 130 C° alá,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dirty="0"/>
              <a:t>A betömörített aszfaltrétegre a forgalom csak a 0,5-1,0 kg/m2 homok felületre történő kiszórása után engedhető.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651760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6447" y="488950"/>
            <a:ext cx="9982200" cy="1286254"/>
          </a:xfrm>
        </p:spPr>
        <p:txBody>
          <a:bodyPr>
            <a:normAutofit fontScale="90000"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 magyar szabvány készült a gumival modifikált bitumen felhasználásával készült aszfaltbetonra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407894" y="2460852"/>
            <a:ext cx="10945906" cy="3666993"/>
          </a:xfrm>
        </p:spPr>
        <p:txBody>
          <a:bodyPr>
            <a:normAutofit lnSpcReduction="10000"/>
          </a:bodyPr>
          <a:lstStyle/>
          <a:p>
            <a:pPr algn="just"/>
            <a:r>
              <a:rPr lang="hu-HU" dirty="0"/>
              <a:t>Az MSZT önálló magyar szabványt dolgozott ki a gumival modifikált bitumen 45/80-55 (</a:t>
            </a:r>
            <a:r>
              <a:rPr lang="hu-HU" dirty="0" err="1"/>
              <a:t>GmB</a:t>
            </a:r>
            <a:r>
              <a:rPr lang="hu-HU" dirty="0"/>
              <a:t> 45/80-55) felhasználásával gyártott aszfaltbeton termékkövetelményeire 2016 őszén.</a:t>
            </a:r>
          </a:p>
          <a:p>
            <a:pPr algn="just"/>
            <a:r>
              <a:rPr lang="hu-HU" dirty="0"/>
              <a:t>A szabvány az utakon és más, forgalom által járt területeken használt, MSZ 930:2015  szerinti </a:t>
            </a:r>
            <a:r>
              <a:rPr lang="hu-HU" dirty="0" err="1"/>
              <a:t>GmB</a:t>
            </a:r>
            <a:r>
              <a:rPr lang="hu-HU" dirty="0"/>
              <a:t> 45/80-55 kötőanyag felhasználásával gyártott aszfaltbeton keverékek követelményeit határozza meg. A szabvány egyaránt foglalkozik az alapanyagokra, illetve a kész aszfaltbetonra vonatkozó követelményekkel, tartalmazza a kopó-, kötő- és alaprétegek vizsgálati módszereit és azok határértékeit.</a:t>
            </a:r>
          </a:p>
        </p:txBody>
      </p:sp>
    </p:spTree>
    <p:extLst>
      <p:ext uri="{BB962C8B-B14F-4D97-AF65-F5344CB8AC3E}">
        <p14:creationId xmlns:p14="http://schemas.microsoft.com/office/powerpoint/2010/main" val="386802055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1759" y="450850"/>
            <a:ext cx="9982200" cy="1136129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ÚME-k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gumival modifikált bitumen aszfaltokban történő felhasználására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639906" y="2717071"/>
            <a:ext cx="10945906" cy="2591907"/>
          </a:xfrm>
        </p:spPr>
        <p:txBody>
          <a:bodyPr/>
          <a:lstStyle/>
          <a:p>
            <a:r>
              <a:rPr lang="hu-HU" dirty="0" err="1"/>
              <a:t>e-UT</a:t>
            </a:r>
            <a:r>
              <a:rPr lang="hu-HU" dirty="0"/>
              <a:t> 05.02.11:2017 útügyi műszaki előírás - érvényes 2019. 01. 01-től</a:t>
            </a:r>
          </a:p>
          <a:p>
            <a:pPr marL="0" indent="0">
              <a:buNone/>
            </a:pPr>
            <a:r>
              <a:rPr lang="hu-HU" dirty="0"/>
              <a:t>Útpályaszerkezetek aszfaltburkolatának keverékei. Követelmények</a:t>
            </a:r>
          </a:p>
          <a:p>
            <a:r>
              <a:rPr lang="hu-HU" dirty="0" err="1"/>
              <a:t>e-UT</a:t>
            </a:r>
            <a:r>
              <a:rPr lang="hu-HU" dirty="0"/>
              <a:t> 06.03.21:2017 útügyi műszaki előírás - érvényes 2019. 01. 01-től</a:t>
            </a:r>
          </a:p>
          <a:p>
            <a:pPr marL="0" indent="0">
              <a:buNone/>
            </a:pPr>
            <a:r>
              <a:rPr lang="hu-HU" dirty="0"/>
              <a:t>Útpályaszerkezetek aszfaltburkolatának rétegei.</a:t>
            </a:r>
          </a:p>
          <a:p>
            <a:pPr marL="0" indent="0">
              <a:buNone/>
            </a:pPr>
            <a:r>
              <a:rPr lang="hu-HU" dirty="0"/>
              <a:t>Építési feltételek és minőségi követelmények</a:t>
            </a:r>
          </a:p>
        </p:txBody>
      </p:sp>
    </p:spTree>
    <p:extLst>
      <p:ext uri="{BB962C8B-B14F-4D97-AF65-F5344CB8AC3E}">
        <p14:creationId xmlns:p14="http://schemas.microsoft.com/office/powerpoint/2010/main" val="36286881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9747" y="253957"/>
            <a:ext cx="9982200" cy="1006475"/>
          </a:xfrm>
        </p:spPr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Megoldandó feladatok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407894" y="1666194"/>
            <a:ext cx="10945906" cy="4393411"/>
          </a:xfrm>
        </p:spPr>
        <p:txBody>
          <a:bodyPr>
            <a:normAutofit/>
          </a:bodyPr>
          <a:lstStyle/>
          <a:p>
            <a:pPr algn="just"/>
            <a:r>
              <a:rPr lang="hu-HU" dirty="0"/>
              <a:t>A gumival modifikált bitumen aszfalt keverőtelepi tárolása (kiülepedés, folyamatos keverés, melegen tartás - bitumen szállító „szivaros” kocsiról történő direkt lefejtés a keverő dobba).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algn="just"/>
            <a:r>
              <a:rPr lang="hu-HU" dirty="0"/>
              <a:t>A rendszer átmosása a nap végén, és átálláskor más típusú bitumen felhasználás esetén.</a:t>
            </a:r>
          </a:p>
          <a:p>
            <a:pPr marL="0" indent="0" algn="just">
              <a:buNone/>
            </a:pPr>
            <a:endParaRPr lang="hu-HU" dirty="0"/>
          </a:p>
        </p:txBody>
      </p:sp>
      <p:pic>
        <p:nvPicPr>
          <p:cNvPr id="2054" name="Picture 6" descr="Képtalálat a következőre: „MOL bitumen szállító jármű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909" y="2570874"/>
            <a:ext cx="2505075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647" y="5201674"/>
            <a:ext cx="396240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0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5008" y="3060700"/>
            <a:ext cx="10330070" cy="781524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Kompaktaszfalt</a:t>
            </a:r>
          </a:p>
        </p:txBody>
      </p:sp>
    </p:spTree>
    <p:extLst>
      <p:ext uri="{BB962C8B-B14F-4D97-AF65-F5344CB8AC3E}">
        <p14:creationId xmlns:p14="http://schemas.microsoft.com/office/powerpoint/2010/main" val="1906158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92250" y="422315"/>
            <a:ext cx="8496300" cy="71371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Kompakt építési mód</a:t>
            </a:r>
            <a:endParaRPr lang="de-A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173" y="1621146"/>
            <a:ext cx="6449326" cy="405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églalap 5"/>
          <p:cNvSpPr/>
          <p:nvPr/>
        </p:nvSpPr>
        <p:spPr bwMode="auto">
          <a:xfrm>
            <a:off x="2083559" y="5732061"/>
            <a:ext cx="4176215" cy="27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AT" b="1">
              <a:latin typeface="Arial" pitchFamily="34" charset="0"/>
            </a:endParaRPr>
          </a:p>
        </p:txBody>
      </p:sp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1" y="3709989"/>
            <a:ext cx="15716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0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0" y="3081339"/>
            <a:ext cx="15430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Villám 7"/>
          <p:cNvSpPr/>
          <p:nvPr/>
        </p:nvSpPr>
        <p:spPr bwMode="auto">
          <a:xfrm>
            <a:off x="9315450" y="1238250"/>
            <a:ext cx="323850" cy="514350"/>
          </a:xfrm>
          <a:prstGeom prst="lightningBol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AT" b="1">
              <a:latin typeface="Arial" pitchFamily="34" charset="0"/>
            </a:endParaRPr>
          </a:p>
        </p:txBody>
      </p:sp>
      <p:sp>
        <p:nvSpPr>
          <p:cNvPr id="9" name="Villám 8"/>
          <p:cNvSpPr/>
          <p:nvPr/>
        </p:nvSpPr>
        <p:spPr bwMode="auto">
          <a:xfrm>
            <a:off x="9391650" y="1400176"/>
            <a:ext cx="247650" cy="352425"/>
          </a:xfrm>
          <a:prstGeom prst="lightningBol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AT" b="1">
              <a:latin typeface="Arial" pitchFamily="34" charset="0"/>
            </a:endParaRPr>
          </a:p>
        </p:txBody>
      </p:sp>
      <p:sp>
        <p:nvSpPr>
          <p:cNvPr id="10" name="Villám 9"/>
          <p:cNvSpPr/>
          <p:nvPr/>
        </p:nvSpPr>
        <p:spPr bwMode="auto">
          <a:xfrm>
            <a:off x="7229475" y="581025"/>
            <a:ext cx="914400" cy="914400"/>
          </a:xfrm>
          <a:prstGeom prst="lightningBol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AT" b="1">
              <a:latin typeface="Arial" pitchFamily="34" charset="0"/>
            </a:endParaRPr>
          </a:p>
        </p:txBody>
      </p:sp>
      <p:cxnSp>
        <p:nvCxnSpPr>
          <p:cNvPr id="15" name="Egyenes összekötő nyíllal 14"/>
          <p:cNvCxnSpPr/>
          <p:nvPr/>
        </p:nvCxnSpPr>
        <p:spPr bwMode="auto">
          <a:xfrm>
            <a:off x="8572500" y="3709988"/>
            <a:ext cx="914400" cy="914400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Háromszög 17"/>
          <p:cNvSpPr/>
          <p:nvPr/>
        </p:nvSpPr>
        <p:spPr bwMode="auto">
          <a:xfrm rot="5400000">
            <a:off x="7874793" y="3455195"/>
            <a:ext cx="1176338" cy="638175"/>
          </a:xfrm>
          <a:prstGeom prst="triangle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AT" b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847850" y="259199"/>
            <a:ext cx="8496000" cy="692831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kezdet</a:t>
            </a:r>
            <a:endParaRPr lang="de-A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zöveg helye 7"/>
          <p:cNvSpPr>
            <a:spLocks noGrp="1"/>
          </p:cNvSpPr>
          <p:nvPr>
            <p:ph type="body" sz="quarter" idx="17"/>
          </p:nvPr>
        </p:nvSpPr>
        <p:spPr>
          <a:xfrm>
            <a:off x="431799" y="1546892"/>
            <a:ext cx="5568000" cy="243205"/>
          </a:xfrm>
        </p:spPr>
        <p:txBody>
          <a:bodyPr>
            <a:noAutofit/>
          </a:bodyPr>
          <a:lstStyle/>
          <a:p>
            <a:r>
              <a:rPr lang="hu-HU" sz="1800" dirty="0"/>
              <a:t>Kezdet 1996/97</a:t>
            </a:r>
            <a:endParaRPr lang="de-AT" sz="1800" dirty="0"/>
          </a:p>
        </p:txBody>
      </p:sp>
      <p:sp>
        <p:nvSpPr>
          <p:cNvPr id="10" name="Szöveg helye 9"/>
          <p:cNvSpPr>
            <a:spLocks noGrp="1"/>
          </p:cNvSpPr>
          <p:nvPr>
            <p:ph type="body" sz="quarter" idx="19"/>
          </p:nvPr>
        </p:nvSpPr>
        <p:spPr>
          <a:xfrm>
            <a:off x="6190017" y="1546891"/>
            <a:ext cx="5568000" cy="243205"/>
          </a:xfrm>
        </p:spPr>
        <p:txBody>
          <a:bodyPr>
            <a:noAutofit/>
          </a:bodyPr>
          <a:lstStyle/>
          <a:p>
            <a:r>
              <a:rPr lang="hu-HU" sz="1800" dirty="0"/>
              <a:t>I. Generációs </a:t>
            </a:r>
            <a:r>
              <a:rPr lang="hu-HU" sz="1800" dirty="0" err="1"/>
              <a:t>kompaktfiniser</a:t>
            </a:r>
            <a:r>
              <a:rPr lang="hu-HU" sz="1800" dirty="0"/>
              <a:t> 1999</a:t>
            </a:r>
            <a:endParaRPr lang="de-AT" sz="1800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5"/>
          </p:nvPr>
        </p:nvSpPr>
        <p:spPr>
          <a:xfrm>
            <a:off x="527933" y="5800031"/>
            <a:ext cx="11324167" cy="180000"/>
          </a:xfrm>
        </p:spPr>
        <p:txBody>
          <a:bodyPr/>
          <a:lstStyle/>
          <a:p>
            <a:r>
              <a:rPr lang="hu-HU" dirty="0"/>
              <a:t>Forrás: </a:t>
            </a:r>
            <a:r>
              <a:rPr lang="hu-HU" dirty="0" err="1"/>
              <a:t>Schäfer</a:t>
            </a:r>
            <a:r>
              <a:rPr lang="hu-HU" dirty="0"/>
              <a:t> </a:t>
            </a:r>
            <a:r>
              <a:rPr lang="hu-HU" dirty="0" err="1"/>
              <a:t>Consult</a:t>
            </a:r>
            <a:endParaRPr lang="de-AT" dirty="0"/>
          </a:p>
        </p:txBody>
      </p:sp>
      <p:pic>
        <p:nvPicPr>
          <p:cNvPr id="169986" name="Picture 2"/>
          <p:cNvPicPr>
            <a:picLocks noGrp="1" noChangeAspect="1" noChangeArrowheads="1"/>
          </p:cNvPicPr>
          <p:nvPr>
            <p:ph sz="half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" y="2384960"/>
            <a:ext cx="4183063" cy="297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ture 3"/>
          <p:cNvPicPr>
            <a:picLocks noGrp="1" noChangeAspect="1" noChangeArrowheads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85" y="2391795"/>
            <a:ext cx="4183063" cy="296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71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/>
          <p:cNvSpPr>
            <a:spLocks noGrp="1"/>
          </p:cNvSpPr>
          <p:nvPr>
            <p:ph type="title"/>
          </p:nvPr>
        </p:nvSpPr>
        <p:spPr>
          <a:xfrm>
            <a:off x="1847850" y="259200"/>
            <a:ext cx="8496000" cy="820300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Generációs gép  ~2004-2005.</a:t>
            </a:r>
            <a:endParaRPr lang="de-A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9202" name="Picture 2"/>
          <p:cNvPicPr>
            <a:picLocks noGrp="1" noChangeAspect="1" noChangeArrowheads="1"/>
          </p:cNvPicPr>
          <p:nvPr>
            <p:ph sz="half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267" y="2539296"/>
            <a:ext cx="4183063" cy="226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zöveg helye 12"/>
          <p:cNvSpPr>
            <a:spLocks noGrp="1"/>
          </p:cNvSpPr>
          <p:nvPr>
            <p:ph type="body" sz="quarter" idx="17"/>
          </p:nvPr>
        </p:nvSpPr>
        <p:spPr>
          <a:xfrm>
            <a:off x="431799" y="1603837"/>
            <a:ext cx="5568000" cy="243205"/>
          </a:xfrm>
        </p:spPr>
        <p:txBody>
          <a:bodyPr>
            <a:noAutofit/>
          </a:bodyPr>
          <a:lstStyle/>
          <a:p>
            <a:r>
              <a:rPr lang="hu-HU" sz="1800" dirty="0"/>
              <a:t>A Gép</a:t>
            </a:r>
            <a:endParaRPr lang="de-AT" sz="1800" dirty="0"/>
          </a:p>
        </p:txBody>
      </p:sp>
      <p:pic>
        <p:nvPicPr>
          <p:cNvPr id="179203" name="Picture 3"/>
          <p:cNvPicPr>
            <a:picLocks noGrp="1" noChangeAspect="1" noChangeArrowheads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2485" y="2539296"/>
            <a:ext cx="4183063" cy="230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zöveg helye 13"/>
          <p:cNvSpPr>
            <a:spLocks noGrp="1"/>
          </p:cNvSpPr>
          <p:nvPr>
            <p:ph type="body" sz="quarter" idx="19"/>
          </p:nvPr>
        </p:nvSpPr>
        <p:spPr>
          <a:xfrm>
            <a:off x="6190017" y="1603836"/>
            <a:ext cx="5568000" cy="243205"/>
          </a:xfrm>
        </p:spPr>
        <p:txBody>
          <a:bodyPr>
            <a:noAutofit/>
          </a:bodyPr>
          <a:lstStyle/>
          <a:p>
            <a:r>
              <a:rPr lang="hu-HU" sz="1800" dirty="0"/>
              <a:t>Sematikus ábra</a:t>
            </a:r>
            <a:endParaRPr lang="de-AT" sz="1800" dirty="0"/>
          </a:p>
        </p:txBody>
      </p:sp>
      <p:sp>
        <p:nvSpPr>
          <p:cNvPr id="12" name="Szöveg helye 11"/>
          <p:cNvSpPr>
            <a:spLocks noGrp="1"/>
          </p:cNvSpPr>
          <p:nvPr>
            <p:ph type="body" sz="quarter" idx="15"/>
          </p:nvPr>
        </p:nvSpPr>
        <p:spPr>
          <a:xfrm>
            <a:off x="433850" y="5531841"/>
            <a:ext cx="11324167" cy="180000"/>
          </a:xfrm>
        </p:spPr>
        <p:txBody>
          <a:bodyPr/>
          <a:lstStyle/>
          <a:p>
            <a:r>
              <a:rPr lang="hu-HU" dirty="0"/>
              <a:t>Forrás: </a:t>
            </a:r>
            <a:r>
              <a:rPr lang="hu-HU" dirty="0" err="1"/>
              <a:t>Schäfer</a:t>
            </a:r>
            <a:r>
              <a:rPr lang="hu-HU" dirty="0"/>
              <a:t> </a:t>
            </a:r>
            <a:r>
              <a:rPr lang="hu-HU" dirty="0" err="1"/>
              <a:t>Consult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4153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88" y="1394323"/>
            <a:ext cx="5595582" cy="396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ím 9"/>
          <p:cNvSpPr>
            <a:spLocks noGrp="1"/>
          </p:cNvSpPr>
          <p:nvPr>
            <p:ph type="title"/>
          </p:nvPr>
        </p:nvSpPr>
        <p:spPr>
          <a:xfrm>
            <a:off x="1295400" y="260350"/>
            <a:ext cx="9055100" cy="730250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Generációs gép</a:t>
            </a:r>
            <a:endParaRPr lang="de-A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zöveg helye 2"/>
          <p:cNvSpPr txBox="1">
            <a:spLocks/>
          </p:cNvSpPr>
          <p:nvPr/>
        </p:nvSpPr>
        <p:spPr>
          <a:xfrm>
            <a:off x="732366" y="5760582"/>
            <a:ext cx="11324167" cy="18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000" dirty="0"/>
              <a:t>Forrás: </a:t>
            </a:r>
            <a:r>
              <a:rPr lang="hu-HU" sz="1000" dirty="0" err="1"/>
              <a:t>Schäfer</a:t>
            </a:r>
            <a:r>
              <a:rPr lang="hu-HU" sz="1000" dirty="0"/>
              <a:t> </a:t>
            </a:r>
            <a:r>
              <a:rPr lang="hu-HU" sz="1000" dirty="0" err="1"/>
              <a:t>Consult</a:t>
            </a:r>
            <a:endParaRPr lang="de-AT" sz="1000" dirty="0"/>
          </a:p>
        </p:txBody>
      </p:sp>
    </p:spTree>
    <p:extLst>
      <p:ext uri="{BB962C8B-B14F-4D97-AF65-F5344CB8AC3E}">
        <p14:creationId xmlns:p14="http://schemas.microsoft.com/office/powerpoint/2010/main" val="1363346519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4A1D8A1-D554-BA6C-5C42-35942432C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034" y="225319"/>
            <a:ext cx="4552122" cy="641270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9603F9F-F760-F3D6-E25A-EB35BFA48C9D}"/>
              </a:ext>
            </a:extLst>
          </p:cNvPr>
          <p:cNvSpPr txBox="1"/>
          <p:nvPr/>
        </p:nvSpPr>
        <p:spPr>
          <a:xfrm>
            <a:off x="7449424" y="2890391"/>
            <a:ext cx="4031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A MAÚT szervezeti felépítése</a:t>
            </a:r>
          </a:p>
        </p:txBody>
      </p:sp>
    </p:spTree>
    <p:extLst>
      <p:ext uri="{BB962C8B-B14F-4D97-AF65-F5344CB8AC3E}">
        <p14:creationId xmlns:p14="http://schemas.microsoft.com/office/powerpoint/2010/main" val="14494408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9"/>
          <p:cNvSpPr>
            <a:spLocks noGrp="1"/>
          </p:cNvSpPr>
          <p:nvPr>
            <p:ph type="title"/>
          </p:nvPr>
        </p:nvSpPr>
        <p:spPr>
          <a:xfrm>
            <a:off x="1371600" y="365125"/>
            <a:ext cx="9690100" cy="1006475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Generációs gép</a:t>
            </a:r>
            <a:endParaRPr lang="de-A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1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2000" y="1539551"/>
            <a:ext cx="58293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 helye 2"/>
          <p:cNvSpPr>
            <a:spLocks noGrp="1"/>
          </p:cNvSpPr>
          <p:nvPr>
            <p:ph type="body" sz="quarter" idx="15"/>
          </p:nvPr>
        </p:nvSpPr>
        <p:spPr>
          <a:xfrm>
            <a:off x="554566" y="5931353"/>
            <a:ext cx="11324167" cy="180000"/>
          </a:xfrm>
        </p:spPr>
        <p:txBody>
          <a:bodyPr/>
          <a:lstStyle/>
          <a:p>
            <a:r>
              <a:rPr lang="hu-HU" dirty="0"/>
              <a:t>Forrás: </a:t>
            </a:r>
            <a:r>
              <a:rPr lang="hu-HU" dirty="0" err="1"/>
              <a:t>Schäfer</a:t>
            </a:r>
            <a:r>
              <a:rPr lang="hu-HU" dirty="0"/>
              <a:t> </a:t>
            </a:r>
            <a:r>
              <a:rPr lang="hu-HU" dirty="0" err="1"/>
              <a:t>Consult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861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9702800" cy="1006475"/>
          </a:xfrm>
        </p:spPr>
        <p:txBody>
          <a:bodyPr>
            <a:normAutofit/>
          </a:bodyPr>
          <a:lstStyle/>
          <a:p>
            <a:pPr algn="ctr"/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Inline-Pave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2006-ból</a:t>
            </a:r>
            <a:endParaRPr lang="de-A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2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7368" y="1716289"/>
            <a:ext cx="7668373" cy="378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 helye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hu-HU" dirty="0"/>
              <a:t>Forrás: </a:t>
            </a:r>
            <a:r>
              <a:rPr lang="hu-HU" dirty="0" err="1"/>
              <a:t>Schäfer</a:t>
            </a:r>
            <a:r>
              <a:rPr lang="hu-HU" dirty="0"/>
              <a:t> </a:t>
            </a:r>
            <a:r>
              <a:rPr lang="hu-HU" dirty="0" err="1"/>
              <a:t>Consult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2127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/>
          <p:cNvSpPr>
            <a:spLocks noGrp="1"/>
          </p:cNvSpPr>
          <p:nvPr>
            <p:ph type="title"/>
          </p:nvPr>
        </p:nvSpPr>
        <p:spPr>
          <a:xfrm>
            <a:off x="1847850" y="400050"/>
            <a:ext cx="8496300" cy="806450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Kompakt építés előnyei</a:t>
            </a:r>
            <a:endParaRPr lang="de-A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artalom helye 10"/>
          <p:cNvSpPr>
            <a:spLocks noGrp="1"/>
          </p:cNvSpPr>
          <p:nvPr>
            <p:ph idx="1"/>
          </p:nvPr>
        </p:nvSpPr>
        <p:spPr>
          <a:xfrm>
            <a:off x="738094" y="2031813"/>
            <a:ext cx="10515600" cy="364508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tökéletes rétegtapadás - rétegek fogazódása,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magasabb tömörség,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kedvezőtlen időjárási körülmények között is alkalmazható,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jobb ellenállás a nyomvályú képződéssel szemben,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tartósság általában is,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dirty="0"/>
              <a:t>jó ár-érték arány - összességében megtakarítási potenciál is van benne,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kivitelezési idő lerövidülése!</a:t>
            </a:r>
          </a:p>
          <a:p>
            <a:pPr>
              <a:buFont typeface="Arial" panose="020B0604020202020204" pitchFamily="34" charset="0"/>
              <a:buChar char="•"/>
            </a:pPr>
            <a:endParaRPr lang="hu-HU" dirty="0"/>
          </a:p>
          <a:p>
            <a:pPr>
              <a:buFont typeface="Arial" panose="020B0604020202020204" pitchFamily="34" charset="0"/>
              <a:buChar char="•"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6591523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9275763" cy="1006475"/>
          </a:xfrm>
        </p:spPr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Előnyök képekben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510544"/>
            <a:ext cx="4182218" cy="285317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1954828"/>
            <a:ext cx="4183063" cy="396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57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5008" y="2669938"/>
            <a:ext cx="10330070" cy="781524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Üvegaszfalt</a:t>
            </a:r>
          </a:p>
        </p:txBody>
      </p:sp>
    </p:spTree>
    <p:extLst>
      <p:ext uri="{BB962C8B-B14F-4D97-AF65-F5344CB8AC3E}">
        <p14:creationId xmlns:p14="http://schemas.microsoft.com/office/powerpoint/2010/main" val="266786899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47" y="-26164"/>
            <a:ext cx="12196830" cy="589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7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52500" y="1498600"/>
            <a:ext cx="10185400" cy="47244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hu-HU" dirty="0">
                <a:latin typeface="+mn-lt"/>
              </a:rPr>
              <a:t>2016 májusában megjelent a „Vállalati KFI_16” kódszámú pályázati felhívás K+F+I tevékenységre.</a:t>
            </a:r>
          </a:p>
          <a:p>
            <a:pPr algn="just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hu-HU" dirty="0">
                <a:latin typeface="+mn-lt"/>
              </a:rPr>
              <a:t>Ezt követően nem sokkal megkeresés érkezett a </a:t>
            </a:r>
            <a:r>
              <a:rPr lang="hu-HU" dirty="0" err="1">
                <a:latin typeface="+mn-lt"/>
              </a:rPr>
              <a:t>Swietelsky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Kft.-hez</a:t>
            </a:r>
            <a:r>
              <a:rPr lang="hu-HU" dirty="0">
                <a:latin typeface="+mn-lt"/>
              </a:rPr>
              <a:t> Orosházáról a </a:t>
            </a:r>
            <a:r>
              <a:rPr lang="hu-HU" dirty="0" err="1">
                <a:latin typeface="+mn-lt"/>
              </a:rPr>
              <a:t>Fer-Marik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Kft.-től</a:t>
            </a:r>
            <a:r>
              <a:rPr lang="hu-HU" dirty="0">
                <a:latin typeface="+mn-lt"/>
              </a:rPr>
              <a:t>, hogy lenne 500 tonnányi üvegtörmelékük, amit nem tudnak visszaadagolni már üveggyártáshoz azzal, hogy fel tudnák-e használni.</a:t>
            </a:r>
          </a:p>
          <a:p>
            <a:pPr algn="just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hu-HU" dirty="0">
                <a:latin typeface="+mn-lt"/>
              </a:rPr>
              <a:t>2017 februárra összeállt a pályázati anyag.</a:t>
            </a:r>
          </a:p>
          <a:p>
            <a:pPr algn="just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hu-HU" dirty="0">
                <a:latin typeface="+mn-lt"/>
              </a:rPr>
              <a:t>2017 júniusában érkezett a döntés, hogy vissza nem térítendő támogatást kapott az anyag az NKFI Hivatal pályázatán.</a:t>
            </a:r>
          </a:p>
          <a:p>
            <a:pPr algn="just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hu-HU" dirty="0">
                <a:latin typeface="+mn-lt"/>
              </a:rPr>
              <a:t>2017 október 1-től kezdődött a munka. </a:t>
            </a:r>
          </a:p>
          <a:p>
            <a:endParaRPr lang="hu-HU" sz="24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682400"/>
          </a:xfrm>
        </p:spPr>
        <p:txBody>
          <a:bodyPr>
            <a:noAutofit/>
          </a:bodyPr>
          <a:lstStyle/>
          <a:p>
            <a:pPr algn="ctr"/>
            <a:r>
              <a:rPr 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Előzmények</a:t>
            </a:r>
          </a:p>
        </p:txBody>
      </p:sp>
    </p:spTree>
    <p:extLst>
      <p:ext uri="{BB962C8B-B14F-4D97-AF65-F5344CB8AC3E}">
        <p14:creationId xmlns:p14="http://schemas.microsoft.com/office/powerpoint/2010/main" val="40428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54400" y="2268500"/>
            <a:ext cx="9126000" cy="3421099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hu-HU" dirty="0">
                <a:latin typeface="+mn-lt"/>
              </a:rPr>
              <a:t>irodalomkutatás (korábbi eredmények, vizsgálatok, tapasztalatok),</a:t>
            </a:r>
          </a:p>
          <a:p>
            <a:pPr>
              <a:buClrTx/>
            </a:pPr>
            <a:r>
              <a:rPr lang="hu-HU" dirty="0">
                <a:latin typeface="+mn-lt"/>
              </a:rPr>
              <a:t>gyártók felkeresése, alapanyagok begyűjtése,</a:t>
            </a:r>
          </a:p>
          <a:p>
            <a:pPr>
              <a:buClrTx/>
            </a:pPr>
            <a:r>
              <a:rPr lang="hu-HU" dirty="0">
                <a:latin typeface="+mn-lt"/>
              </a:rPr>
              <a:t>projektstáb felállítása, ütemterv és projekt minőségterv készítés,</a:t>
            </a:r>
          </a:p>
          <a:p>
            <a:pPr>
              <a:buClrTx/>
            </a:pPr>
            <a:r>
              <a:rPr lang="hu-HU" dirty="0">
                <a:latin typeface="+mn-lt"/>
              </a:rPr>
              <a:t>vizsgálati terv összeállítása,</a:t>
            </a:r>
          </a:p>
          <a:p>
            <a:pPr>
              <a:buClrTx/>
            </a:pPr>
            <a:r>
              <a:rPr lang="hu-HU" dirty="0">
                <a:latin typeface="+mn-lt"/>
              </a:rPr>
              <a:t>eszköz beszerzések.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54400" y="502100"/>
            <a:ext cx="8784000" cy="742500"/>
          </a:xfrm>
        </p:spPr>
        <p:txBody>
          <a:bodyPr>
            <a:noAutofit/>
          </a:bodyPr>
          <a:lstStyle/>
          <a:p>
            <a:pPr algn="ctr"/>
            <a:r>
              <a:rPr 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Előkészítés</a:t>
            </a:r>
          </a:p>
        </p:txBody>
      </p:sp>
    </p:spTree>
    <p:extLst>
      <p:ext uri="{BB962C8B-B14F-4D97-AF65-F5344CB8AC3E}">
        <p14:creationId xmlns:p14="http://schemas.microsoft.com/office/powerpoint/2010/main" val="184016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646200"/>
            <a:ext cx="10007600" cy="4068800"/>
          </a:xfrm>
        </p:spPr>
        <p:txBody>
          <a:bodyPr>
            <a:normAutofit fontScale="70000" lnSpcReduction="20000"/>
          </a:bodyPr>
          <a:lstStyle/>
          <a:p>
            <a:pPr lvl="0" algn="just">
              <a:buClrTx/>
            </a:pPr>
            <a:r>
              <a:rPr lang="hu-HU" sz="4000" dirty="0">
                <a:latin typeface="+mn-lt"/>
              </a:rPr>
              <a:t>14 különféle üvegtörmelék frakciót szereztek be, melyek:</a:t>
            </a:r>
          </a:p>
          <a:p>
            <a:pPr marL="685800" lvl="2" algn="just">
              <a:spcBef>
                <a:spcPts val="1000"/>
              </a:spcBef>
              <a:buClrTx/>
            </a:pPr>
            <a:r>
              <a:rPr lang="hu-HU" sz="4000" dirty="0">
                <a:latin typeface="+mn-lt"/>
              </a:rPr>
              <a:t>származás szempontjából (szélvédő-, edzett-, sík-, színes és fehér öblös-, </a:t>
            </a:r>
            <a:r>
              <a:rPr lang="hu-HU" sz="4000" dirty="0" err="1">
                <a:latin typeface="+mn-lt"/>
              </a:rPr>
              <a:t>kopolit-</a:t>
            </a:r>
            <a:r>
              <a:rPr lang="hu-HU" sz="4000" dirty="0">
                <a:latin typeface="+mn-lt"/>
              </a:rPr>
              <a:t> és drótosüveg, sőt fénycsőtörmelék és üvegpor) is vizsgálat alá került,</a:t>
            </a:r>
          </a:p>
          <a:p>
            <a:pPr marL="685800" lvl="2" algn="just">
              <a:spcBef>
                <a:spcPts val="1000"/>
              </a:spcBef>
              <a:buClrTx/>
            </a:pPr>
            <a:r>
              <a:rPr lang="hu-HU" sz="4000" dirty="0">
                <a:latin typeface="+mn-lt"/>
              </a:rPr>
              <a:t>előkészítés szempontjából főként kalapácsos törővel, illetve röpítő törővel készültek a törmelékek. Általában </a:t>
            </a:r>
            <a:r>
              <a:rPr lang="hu-HU" sz="4000" dirty="0" err="1">
                <a:latin typeface="+mn-lt"/>
              </a:rPr>
              <a:t>osztályozatlan</a:t>
            </a:r>
            <a:r>
              <a:rPr lang="hu-HU" sz="4000" dirty="0">
                <a:latin typeface="+mn-lt"/>
              </a:rPr>
              <a:t> formában (2 osztályozott frakció)</a:t>
            </a:r>
          </a:p>
          <a:p>
            <a:pPr algn="just">
              <a:buClrTx/>
            </a:pPr>
            <a:r>
              <a:rPr lang="hu-HU" sz="4000" dirty="0">
                <a:latin typeface="+mn-lt"/>
              </a:rPr>
              <a:t>Kötőanyagból B 50/70, </a:t>
            </a:r>
            <a:r>
              <a:rPr lang="hu-HU" sz="4000" dirty="0" err="1">
                <a:latin typeface="+mn-lt"/>
              </a:rPr>
              <a:t>PmB</a:t>
            </a:r>
            <a:r>
              <a:rPr lang="hu-HU" sz="4000" dirty="0">
                <a:latin typeface="+mn-lt"/>
              </a:rPr>
              <a:t> 25/55-65, </a:t>
            </a:r>
            <a:r>
              <a:rPr lang="hu-HU" sz="4000" dirty="0" err="1">
                <a:latin typeface="+mn-lt"/>
              </a:rPr>
              <a:t>GmB</a:t>
            </a:r>
            <a:r>
              <a:rPr lang="hu-HU" sz="4000" dirty="0">
                <a:latin typeface="+mn-lt"/>
              </a:rPr>
              <a:t> 45/80-55, </a:t>
            </a:r>
            <a:r>
              <a:rPr lang="hu-HU" sz="4000" dirty="0" err="1">
                <a:latin typeface="+mn-lt"/>
              </a:rPr>
              <a:t>Dekobit</a:t>
            </a:r>
            <a:r>
              <a:rPr lang="hu-HU" sz="4000" dirty="0">
                <a:latin typeface="+mn-lt"/>
              </a:rPr>
              <a:t> CLT, RESINA LT</a:t>
            </a:r>
          </a:p>
          <a:p>
            <a:pPr algn="just">
              <a:buClrTx/>
            </a:pPr>
            <a:r>
              <a:rPr lang="hu-HU" sz="4000" dirty="0">
                <a:latin typeface="+mn-lt"/>
              </a:rPr>
              <a:t>Tapadásjavítóból </a:t>
            </a:r>
            <a:r>
              <a:rPr lang="hu-HU" sz="4000" dirty="0" err="1">
                <a:latin typeface="+mn-lt"/>
              </a:rPr>
              <a:t>Calmit</a:t>
            </a:r>
            <a:r>
              <a:rPr lang="hu-HU" sz="4000" dirty="0">
                <a:latin typeface="+mn-lt"/>
              </a:rPr>
              <a:t> mészhidrát, </a:t>
            </a:r>
            <a:r>
              <a:rPr lang="hu-HU" sz="4000" dirty="0" err="1">
                <a:latin typeface="+mn-lt"/>
              </a:rPr>
              <a:t>Stardope</a:t>
            </a:r>
            <a:r>
              <a:rPr lang="hu-HU" sz="4000" dirty="0">
                <a:latin typeface="+mn-lt"/>
              </a:rPr>
              <a:t> 130P és 386G, ITERLENE IN/400-L GREEN és PE 31F használat történt.</a:t>
            </a:r>
          </a:p>
          <a:p>
            <a:endParaRPr lang="hu-HU" sz="24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54400" y="457836"/>
            <a:ext cx="8784000" cy="710563"/>
          </a:xfrm>
        </p:spPr>
        <p:txBody>
          <a:bodyPr>
            <a:noAutofit/>
          </a:bodyPr>
          <a:lstStyle/>
          <a:p>
            <a:pPr algn="ctr"/>
            <a:r>
              <a:rPr 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Alapanyag vizsgálatok</a:t>
            </a:r>
          </a:p>
        </p:txBody>
      </p:sp>
    </p:spTree>
    <p:extLst>
      <p:ext uri="{BB962C8B-B14F-4D97-AF65-F5344CB8AC3E}">
        <p14:creationId xmlns:p14="http://schemas.microsoft.com/office/powerpoint/2010/main" val="12661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68800" y="2243101"/>
            <a:ext cx="9126000" cy="3446500"/>
          </a:xfrm>
        </p:spPr>
        <p:txBody>
          <a:bodyPr>
            <a:normAutofit/>
          </a:bodyPr>
          <a:lstStyle/>
          <a:p>
            <a:pPr algn="just">
              <a:buClrTx/>
            </a:pPr>
            <a:r>
              <a:rPr lang="hu-HU" dirty="0">
                <a:latin typeface="+mn-lt"/>
              </a:rPr>
              <a:t>0,063 mm alatt 4%-nál több nem volt az átesett rész,</a:t>
            </a:r>
          </a:p>
          <a:p>
            <a:pPr algn="just">
              <a:buClrTx/>
            </a:pPr>
            <a:r>
              <a:rPr lang="hu-HU" dirty="0">
                <a:latin typeface="+mn-lt"/>
              </a:rPr>
              <a:t>a látszólagos testsűrűség átlag: 2,493 Mg/m³,</a:t>
            </a:r>
          </a:p>
          <a:p>
            <a:pPr algn="just">
              <a:buClrTx/>
            </a:pPr>
            <a:r>
              <a:rPr lang="hu-HU" dirty="0">
                <a:latin typeface="+mn-lt"/>
              </a:rPr>
              <a:t>LA aprózódás 44%, de a kis szemcsék miatt nehezen értelmezhető!</a:t>
            </a:r>
          </a:p>
          <a:p>
            <a:pPr algn="just">
              <a:buClrTx/>
            </a:pPr>
            <a:r>
              <a:rPr lang="hu-HU" dirty="0">
                <a:latin typeface="+mn-lt"/>
              </a:rPr>
              <a:t>FI </a:t>
            </a:r>
            <a:r>
              <a:rPr lang="hu-HU" dirty="0" err="1">
                <a:latin typeface="+mn-lt"/>
              </a:rPr>
              <a:t>lemezességi</a:t>
            </a:r>
            <a:r>
              <a:rPr lang="hu-HU" dirty="0">
                <a:latin typeface="+mn-lt"/>
              </a:rPr>
              <a:t> szám 40…60% a kis szemcsék miatt nehezen értelmezhető!</a:t>
            </a:r>
          </a:p>
          <a:p>
            <a:pPr algn="just">
              <a:buClrTx/>
            </a:pPr>
            <a:r>
              <a:rPr lang="hu-HU" dirty="0">
                <a:latin typeface="+mn-lt"/>
              </a:rPr>
              <a:t>víztartalom nem jellemző (kivétel a fúró/vágó por).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898300"/>
          </a:xfrm>
        </p:spPr>
        <p:txBody>
          <a:bodyPr>
            <a:noAutofit/>
          </a:bodyPr>
          <a:lstStyle/>
          <a:p>
            <a:pPr algn="ctr"/>
            <a:r>
              <a:rPr 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Alapanyag vizsgálatok</a:t>
            </a:r>
          </a:p>
        </p:txBody>
      </p:sp>
    </p:spTree>
    <p:extLst>
      <p:ext uri="{BB962C8B-B14F-4D97-AF65-F5344CB8AC3E}">
        <p14:creationId xmlns:p14="http://schemas.microsoft.com/office/powerpoint/2010/main" val="34544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2A6B612-3EE1-16EA-D403-E2D349EB1250}"/>
              </a:ext>
            </a:extLst>
          </p:cNvPr>
          <p:cNvSpPr txBox="1"/>
          <p:nvPr/>
        </p:nvSpPr>
        <p:spPr>
          <a:xfrm>
            <a:off x="1333851" y="141825"/>
            <a:ext cx="5880681" cy="664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50" b="1" dirty="0"/>
              <a:t>Elnökség</a:t>
            </a:r>
          </a:p>
          <a:p>
            <a:r>
              <a:rPr lang="hu-HU" sz="1150" dirty="0"/>
              <a:t>Elnök: </a:t>
            </a:r>
            <a:r>
              <a:rPr lang="hu-HU" sz="1150" i="1" dirty="0">
                <a:hlinkClick r:id="rId2"/>
              </a:rPr>
              <a:t>Nyiri Szabolcs</a:t>
            </a:r>
            <a:endParaRPr lang="hu-HU" sz="1150" dirty="0"/>
          </a:p>
          <a:p>
            <a:r>
              <a:rPr lang="hu-HU" sz="1150" dirty="0"/>
              <a:t>Tiszteletbeli elnök (állandó meghívott):</a:t>
            </a:r>
            <a:r>
              <a:rPr lang="hu-HU" sz="1150" i="1" dirty="0"/>
              <a:t> </a:t>
            </a:r>
            <a:r>
              <a:rPr lang="hu-HU" sz="1150" i="1" dirty="0">
                <a:hlinkClick r:id="rId3"/>
              </a:rPr>
              <a:t>Tombor Sándor</a:t>
            </a:r>
            <a:endParaRPr lang="hu-HU" sz="1150" dirty="0"/>
          </a:p>
          <a:p>
            <a:r>
              <a:rPr lang="hu-HU" sz="1150" dirty="0"/>
              <a:t>Elnökhelyettes: </a:t>
            </a:r>
            <a:r>
              <a:rPr lang="hu-HU" sz="1150" i="1" dirty="0">
                <a:hlinkClick r:id="rId4"/>
              </a:rPr>
              <a:t>Mayer András</a:t>
            </a:r>
            <a:br>
              <a:rPr lang="hu-HU" sz="1150" dirty="0"/>
            </a:br>
            <a:r>
              <a:rPr lang="hu-HU" sz="1150" dirty="0"/>
              <a:t>Közúti alelnök: </a:t>
            </a:r>
            <a:r>
              <a:rPr lang="hu-HU" sz="1150" i="1" dirty="0">
                <a:hlinkClick r:id="rId5"/>
              </a:rPr>
              <a:t>Lehel Zoltán</a:t>
            </a:r>
            <a:br>
              <a:rPr lang="hu-HU" sz="1150" dirty="0"/>
            </a:br>
            <a:r>
              <a:rPr lang="hu-HU" sz="1150" dirty="0"/>
              <a:t>Vasúti alelnök: </a:t>
            </a:r>
            <a:r>
              <a:rPr lang="hu-HU" sz="1150" i="1" dirty="0">
                <a:hlinkClick r:id="rId6"/>
              </a:rPr>
              <a:t>Suhajda Balázs</a:t>
            </a:r>
            <a:endParaRPr lang="hu-HU" sz="1150" dirty="0"/>
          </a:p>
          <a:p>
            <a:r>
              <a:rPr lang="hu-HU" sz="1150" dirty="0"/>
              <a:t> </a:t>
            </a:r>
          </a:p>
          <a:p>
            <a:r>
              <a:rPr lang="hu-HU" sz="1150" b="1" dirty="0"/>
              <a:t>Általános bizottságok</a:t>
            </a:r>
            <a:br>
              <a:rPr lang="hu-HU" sz="1150" dirty="0"/>
            </a:br>
            <a:r>
              <a:rPr lang="hu-HU" sz="1150" dirty="0"/>
              <a:t>DIGITÁLIS INFORMÁCIÓ MENEDZSMENT BIZOTTSÁG: </a:t>
            </a:r>
            <a:r>
              <a:rPr lang="hu-HU" sz="1150" i="1" dirty="0">
                <a:hlinkClick r:id="rId7"/>
              </a:rPr>
              <a:t>Kis Tamás</a:t>
            </a:r>
            <a:br>
              <a:rPr lang="hu-HU" sz="1150" dirty="0"/>
            </a:br>
            <a:r>
              <a:rPr lang="hu-HU" sz="1150" dirty="0"/>
              <a:t>JOGI KOORDINÁLÓ BIZOTTSÁG: </a:t>
            </a:r>
            <a:r>
              <a:rPr lang="hu-HU" sz="1150" i="1" dirty="0">
                <a:hlinkClick r:id="rId8"/>
              </a:rPr>
              <a:t>Dr. Siska Judit Éva</a:t>
            </a:r>
            <a:br>
              <a:rPr lang="hu-HU" sz="1150" dirty="0"/>
            </a:br>
            <a:r>
              <a:rPr lang="hu-HU" sz="1150" dirty="0"/>
              <a:t>KÖRNYEZETVÉDELMI BIZOTTSÁG:</a:t>
            </a:r>
            <a:r>
              <a:rPr lang="hu-HU" sz="1150" i="1" dirty="0"/>
              <a:t> </a:t>
            </a:r>
            <a:r>
              <a:rPr lang="hu-HU" sz="1150" i="1" dirty="0">
                <a:hlinkClick r:id="rId9"/>
              </a:rPr>
              <a:t>Hegyi Zoltán</a:t>
            </a:r>
            <a:br>
              <a:rPr lang="hu-HU" sz="1150" dirty="0"/>
            </a:br>
            <a:r>
              <a:rPr lang="hu-HU" sz="1150" dirty="0"/>
              <a:t>KUTATÁSI ÉS INNOVÁCIÓS BIZOTTSÁG:</a:t>
            </a:r>
            <a:r>
              <a:rPr lang="hu-HU" sz="1150" i="1" dirty="0"/>
              <a:t> </a:t>
            </a:r>
            <a:r>
              <a:rPr lang="hu-HU" sz="1150" i="1" dirty="0" err="1">
                <a:hlinkClick r:id="rId10"/>
              </a:rPr>
              <a:t>Puchard</a:t>
            </a:r>
            <a:r>
              <a:rPr lang="hu-HU" sz="1150" i="1" dirty="0">
                <a:hlinkClick r:id="rId10"/>
              </a:rPr>
              <a:t> Zoltán</a:t>
            </a:r>
            <a:br>
              <a:rPr lang="hu-HU" sz="1150" i="1" dirty="0"/>
            </a:br>
            <a:r>
              <a:rPr lang="hu-HU" sz="1150" dirty="0"/>
              <a:t>MINŐSÉGÜGYI BIZOTTSÁG: </a:t>
            </a:r>
            <a:r>
              <a:rPr lang="hu-HU" sz="1150" i="1" dirty="0">
                <a:hlinkClick r:id="rId11"/>
              </a:rPr>
              <a:t>Fülöp Pál</a:t>
            </a:r>
            <a:br>
              <a:rPr lang="hu-HU" sz="1150" dirty="0"/>
            </a:br>
            <a:r>
              <a:rPr lang="hu-HU" sz="1150" dirty="0"/>
              <a:t>TOVÁBBKÉPZÉSI BIZOTTSÁG: </a:t>
            </a:r>
            <a:r>
              <a:rPr lang="hu-HU" sz="1150" i="1" dirty="0">
                <a:hlinkClick r:id="rId12"/>
              </a:rPr>
              <a:t>Pásztor Zoltán</a:t>
            </a:r>
            <a:endParaRPr lang="hu-HU" sz="1150" dirty="0"/>
          </a:p>
          <a:p>
            <a:r>
              <a:rPr lang="hu-HU" sz="1150" dirty="0"/>
              <a:t> </a:t>
            </a:r>
          </a:p>
          <a:p>
            <a:r>
              <a:rPr lang="hu-HU" sz="1150" b="1" dirty="0"/>
              <a:t>Közúti bizottságok</a:t>
            </a:r>
            <a:br>
              <a:rPr lang="hu-HU" sz="1150" dirty="0"/>
            </a:br>
            <a:r>
              <a:rPr lang="hu-HU" sz="1150" dirty="0"/>
              <a:t>ÉPÍTÉSI BIZOTTSÁG: </a:t>
            </a:r>
            <a:r>
              <a:rPr lang="hu-HU" sz="1150" i="1" dirty="0">
                <a:hlinkClick r:id="rId13"/>
              </a:rPr>
              <a:t>Dr. Ambrus Kálmán</a:t>
            </a:r>
            <a:br>
              <a:rPr lang="hu-HU" sz="1150" dirty="0"/>
            </a:br>
            <a:r>
              <a:rPr lang="hu-HU" sz="1150" dirty="0"/>
              <a:t>FORGALOMSZABÁLYOZÁSI ÉS KÖZLEKEDÉSBIZTONSÁGI BIZOTTSÁG:</a:t>
            </a:r>
            <a:r>
              <a:rPr lang="hu-HU" sz="1150" i="1" dirty="0"/>
              <a:t> </a:t>
            </a:r>
            <a:r>
              <a:rPr lang="hu-HU" sz="1150" i="1" dirty="0">
                <a:hlinkClick r:id="rId14"/>
              </a:rPr>
              <a:t>Dr. Mocsári Tibor</a:t>
            </a:r>
            <a:br>
              <a:rPr lang="hu-HU" sz="1150" dirty="0"/>
            </a:br>
            <a:r>
              <a:rPr lang="hu-HU" sz="1150" dirty="0"/>
              <a:t>KÖZÚTI MŰTÁRGYAK BIZOTTSÁG: </a:t>
            </a:r>
            <a:r>
              <a:rPr lang="hu-HU" sz="1150" i="1" dirty="0">
                <a:hlinkClick r:id="rId15"/>
              </a:rPr>
              <a:t>Kolozsi Gyula</a:t>
            </a:r>
            <a:br>
              <a:rPr lang="hu-HU" sz="1150" i="1" dirty="0"/>
            </a:br>
            <a:r>
              <a:rPr lang="hu-HU" sz="1150" dirty="0"/>
              <a:t>TELEPÜLÉSI UTAK BIZOTTSÁG: </a:t>
            </a:r>
            <a:r>
              <a:rPr lang="hu-HU" sz="1150" i="1" dirty="0">
                <a:hlinkClick r:id="rId16"/>
              </a:rPr>
              <a:t>Németh Mónika</a:t>
            </a:r>
            <a:br>
              <a:rPr lang="hu-HU" sz="1150" i="1" dirty="0"/>
            </a:br>
            <a:r>
              <a:rPr lang="hu-HU" sz="1150" dirty="0"/>
              <a:t>TERVEZÉSI BIZOTTSÁG: </a:t>
            </a:r>
            <a:r>
              <a:rPr lang="hu-HU" sz="1150" i="1" dirty="0">
                <a:hlinkClick r:id="rId17"/>
              </a:rPr>
              <a:t>Nádasdy Tamás</a:t>
            </a:r>
            <a:br>
              <a:rPr lang="hu-HU" sz="1150" i="1" dirty="0"/>
            </a:br>
            <a:r>
              <a:rPr lang="hu-HU" sz="1150" i="1" dirty="0"/>
              <a:t>UME KOORDINÁCIÓS BIZOTTSÁG: </a:t>
            </a:r>
            <a:r>
              <a:rPr lang="hu-HU" sz="1150" i="1" dirty="0">
                <a:hlinkClick r:id="rId18"/>
              </a:rPr>
              <a:t>Kolozsvári Nándor</a:t>
            </a:r>
            <a:br>
              <a:rPr lang="hu-HU" sz="1150" i="1" dirty="0"/>
            </a:br>
            <a:r>
              <a:rPr lang="hu-HU" sz="1150" dirty="0"/>
              <a:t>ÜZEMELTETÉSI-FENNTARTÁSI BIZOTTSÁG: </a:t>
            </a:r>
            <a:r>
              <a:rPr lang="hu-HU" sz="1150" i="1" dirty="0">
                <a:hlinkClick r:id="rId19"/>
              </a:rPr>
              <a:t>Szabados Szabolcs</a:t>
            </a:r>
            <a:endParaRPr lang="hu-HU" sz="1150" dirty="0"/>
          </a:p>
          <a:p>
            <a:r>
              <a:rPr lang="hu-HU" sz="1150" dirty="0"/>
              <a:t> </a:t>
            </a:r>
          </a:p>
          <a:p>
            <a:r>
              <a:rPr lang="hu-HU" sz="1150" b="1" dirty="0"/>
              <a:t>Vasúti bizottságok</a:t>
            </a:r>
            <a:br>
              <a:rPr lang="hu-HU" sz="1150" dirty="0"/>
            </a:br>
            <a:r>
              <a:rPr lang="hu-HU" sz="1150" dirty="0"/>
              <a:t>ENERGIAELLÁTÁSI BIZOTTSÁG: </a:t>
            </a:r>
            <a:r>
              <a:rPr lang="hu-HU" sz="1150" i="1" dirty="0" err="1">
                <a:hlinkClick r:id="rId20"/>
              </a:rPr>
              <a:t>Kökényesi</a:t>
            </a:r>
            <a:r>
              <a:rPr lang="hu-HU" sz="1150" i="1" dirty="0">
                <a:hlinkClick r:id="rId20"/>
              </a:rPr>
              <a:t> Miklós</a:t>
            </a:r>
            <a:br>
              <a:rPr lang="hu-HU" sz="1150" dirty="0"/>
            </a:br>
            <a:r>
              <a:rPr lang="hu-HU" sz="1150" dirty="0"/>
              <a:t>e-VASUT KOORDINÁCIÓS BIZOTTSÁG: </a:t>
            </a:r>
            <a:r>
              <a:rPr lang="hu-HU" sz="1150" i="1" dirty="0">
                <a:hlinkClick r:id="rId21"/>
              </a:rPr>
              <a:t>Berente János</a:t>
            </a:r>
            <a:br>
              <a:rPr lang="hu-HU" sz="1150" dirty="0"/>
            </a:br>
            <a:r>
              <a:rPr lang="hu-HU" sz="1150" dirty="0"/>
              <a:t>FORGALMI BIZOTTSÁG: </a:t>
            </a:r>
            <a:r>
              <a:rPr lang="hu-HU" sz="1150" i="1" dirty="0">
                <a:hlinkClick r:id="rId22"/>
              </a:rPr>
              <a:t>Pósalaki László</a:t>
            </a:r>
            <a:br>
              <a:rPr lang="hu-HU" sz="1150" dirty="0"/>
            </a:br>
            <a:r>
              <a:rPr lang="hu-HU" sz="1150" dirty="0"/>
              <a:t>TÁVKÖZLÉSI ÉS BIZTOSÍTÓBERENDEZÉSEK BIZOTTSÁG: </a:t>
            </a:r>
            <a:r>
              <a:rPr lang="hu-HU" sz="1150" i="1" dirty="0">
                <a:hlinkClick r:id="rId23"/>
              </a:rPr>
              <a:t>Takács Károly Gábor</a:t>
            </a:r>
            <a:br>
              <a:rPr lang="hu-HU" sz="1150" dirty="0"/>
            </a:br>
            <a:r>
              <a:rPr lang="hu-HU" sz="1150" dirty="0"/>
              <a:t>VASÚTI JÁRMŰ BIZOTTSÁG: </a:t>
            </a:r>
            <a:r>
              <a:rPr lang="hu-HU" sz="1150" i="1" dirty="0">
                <a:hlinkClick r:id="rId24"/>
              </a:rPr>
              <a:t>Kiss László</a:t>
            </a:r>
            <a:br>
              <a:rPr lang="hu-HU" sz="1150" dirty="0"/>
            </a:br>
            <a:r>
              <a:rPr lang="hu-HU" sz="1150" dirty="0"/>
              <a:t>VASÚTI PÁLYA ÉS MŰTÁRGYAK BIZOTTSÁG: </a:t>
            </a:r>
            <a:r>
              <a:rPr lang="hu-HU" sz="1150" i="1" dirty="0">
                <a:hlinkClick r:id="rId25"/>
              </a:rPr>
              <a:t>Dr. Horvát Ferenc</a:t>
            </a:r>
            <a:endParaRPr lang="hu-HU" sz="1150" dirty="0"/>
          </a:p>
          <a:p>
            <a:r>
              <a:rPr lang="hu-HU" sz="1150" dirty="0"/>
              <a:t> </a:t>
            </a:r>
          </a:p>
          <a:p>
            <a:r>
              <a:rPr lang="hu-HU" sz="1150" dirty="0"/>
              <a:t>AIPCR MAGYAR NEMZETI BIZOTTSÁG: </a:t>
            </a:r>
            <a:r>
              <a:rPr lang="hu-HU" sz="1150" i="1" dirty="0"/>
              <a:t>Szilvai József Attila</a:t>
            </a:r>
            <a:br>
              <a:rPr lang="hu-HU" sz="1150" i="1" dirty="0"/>
            </a:br>
            <a:r>
              <a:rPr lang="hu-HU" sz="1150" i="1" dirty="0"/>
              <a:t>SZÁMVIZSGÁLÓ BIZOTTSÁG: </a:t>
            </a:r>
            <a:r>
              <a:rPr lang="hu-HU" sz="1150" i="1" dirty="0">
                <a:hlinkClick r:id="rId26"/>
              </a:rPr>
              <a:t>Holnapy László, </a:t>
            </a:r>
            <a:r>
              <a:rPr lang="hu-HU" sz="1150" i="1" dirty="0">
                <a:hlinkClick r:id="rId27"/>
              </a:rPr>
              <a:t>Boller Zsolt</a:t>
            </a:r>
            <a:r>
              <a:rPr lang="hu-HU" sz="1150" i="1" dirty="0"/>
              <a:t>, </a:t>
            </a:r>
            <a:r>
              <a:rPr lang="hu-HU" sz="1150" i="1" dirty="0" err="1">
                <a:hlinkClick r:id="rId28"/>
              </a:rPr>
              <a:t>Bumberák</a:t>
            </a:r>
            <a:r>
              <a:rPr lang="hu-HU" sz="1150" i="1" dirty="0">
                <a:hlinkClick r:id="rId28"/>
              </a:rPr>
              <a:t> József</a:t>
            </a:r>
            <a:br>
              <a:rPr lang="hu-HU" sz="1150" i="1" dirty="0"/>
            </a:br>
            <a:endParaRPr lang="hu-HU" sz="1150" dirty="0"/>
          </a:p>
          <a:p>
            <a:r>
              <a:rPr lang="hu-HU" sz="1150" i="1" dirty="0"/>
              <a:t>(állandó meghívott): </a:t>
            </a:r>
            <a:r>
              <a:rPr lang="hu-HU" sz="1150" i="1" dirty="0" err="1"/>
              <a:t>Prudner</a:t>
            </a:r>
            <a:r>
              <a:rPr lang="hu-HU" sz="1150" i="1" dirty="0"/>
              <a:t> András </a:t>
            </a:r>
            <a:endParaRPr lang="hu-HU" sz="1150" dirty="0"/>
          </a:p>
          <a:p>
            <a:r>
              <a:rPr lang="hu-HU" sz="1150" dirty="0"/>
              <a:t>Irodavezető (állandó meghívott): </a:t>
            </a:r>
            <a:r>
              <a:rPr lang="hu-HU" sz="1150" i="1" dirty="0">
                <a:hlinkClick r:id="rId29"/>
              </a:rPr>
              <a:t>Rétháti András</a:t>
            </a:r>
            <a:r>
              <a:rPr lang="hu-HU" sz="1150" i="1" dirty="0"/>
              <a:t> </a:t>
            </a:r>
            <a:endParaRPr lang="hu-HU" sz="115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AD1600D-5047-886A-C5B4-FA5FC8A40ED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214532" y="514350"/>
            <a:ext cx="4286250" cy="291465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53C7106C-8C32-9778-0DA2-BF3A4D52CD89}"/>
              </a:ext>
            </a:extLst>
          </p:cNvPr>
          <p:cNvSpPr txBox="1"/>
          <p:nvPr/>
        </p:nvSpPr>
        <p:spPr>
          <a:xfrm>
            <a:off x="7900302" y="4606245"/>
            <a:ext cx="291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www. https://portal.maut.hu</a:t>
            </a:r>
          </a:p>
        </p:txBody>
      </p:sp>
    </p:spTree>
    <p:extLst>
      <p:ext uri="{BB962C8B-B14F-4D97-AF65-F5344CB8AC3E}">
        <p14:creationId xmlns:p14="http://schemas.microsoft.com/office/powerpoint/2010/main" val="178191013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7370" y="-7643"/>
            <a:ext cx="13279370" cy="6865643"/>
          </a:xfrm>
          <a:prstGeom prst="rect">
            <a:avLst/>
          </a:prstGeom>
        </p:spPr>
      </p:pic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699464" y="783771"/>
            <a:ext cx="9993086" cy="744583"/>
          </a:xfrm>
        </p:spPr>
        <p:txBody>
          <a:bodyPr>
            <a:noAutofit/>
          </a:bodyPr>
          <a:lstStyle/>
          <a:p>
            <a:pPr algn="ctr"/>
            <a:r>
              <a:rPr lang="hu-HU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Próbaépítések-kerékpárút alapréteg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812360" y="42210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FF00"/>
                </a:solidFill>
              </a:rPr>
              <a:t>Üveg=50%</a:t>
            </a:r>
          </a:p>
        </p:txBody>
      </p:sp>
    </p:spTree>
    <p:extLst>
      <p:ext uri="{BB962C8B-B14F-4D97-AF65-F5344CB8AC3E}">
        <p14:creationId xmlns:p14="http://schemas.microsoft.com/office/powerpoint/2010/main" val="2921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800" y="323079"/>
            <a:ext cx="5402421" cy="6172654"/>
          </a:xfrm>
          <a:prstGeom prst="rect">
            <a:avLst/>
          </a:prstGeom>
        </p:spPr>
      </p:pic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1276161" y="803919"/>
            <a:ext cx="5787697" cy="846411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Próbaépítések-kerékpárút alapréteg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765" y="627351"/>
            <a:ext cx="4812203" cy="259459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163" y="3500846"/>
            <a:ext cx="4817805" cy="27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0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Élőláb helye 3"/>
          <p:cNvSpPr txBox="1">
            <a:spLocks/>
          </p:cNvSpPr>
          <p:nvPr/>
        </p:nvSpPr>
        <p:spPr>
          <a:xfrm>
            <a:off x="179511" y="6260551"/>
            <a:ext cx="6508671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6008688" algn="r"/>
                <a:tab pos="8694738" algn="r"/>
              </a:tabLst>
            </a:pPr>
            <a:r>
              <a:rPr lang="hu-HU" dirty="0"/>
              <a:t>2019. Október  15-17. </a:t>
            </a:r>
            <a:r>
              <a:rPr lang="hu-HU" b="1" dirty="0"/>
              <a:t> </a:t>
            </a:r>
            <a:r>
              <a:rPr lang="hu-HU" b="1" u="sng" dirty="0"/>
              <a:t>III. Magyar Közlekedési Konferencia</a:t>
            </a:r>
            <a:r>
              <a:rPr lang="hu-HU" b="1" dirty="0"/>
              <a:t>	   </a:t>
            </a:r>
            <a:r>
              <a:rPr lang="hu-HU" dirty="0"/>
              <a:t>Eger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4965"/>
            <a:ext cx="12384350" cy="70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1468800" y="330200"/>
            <a:ext cx="8784000" cy="663400"/>
          </a:xfrm>
        </p:spPr>
        <p:txBody>
          <a:bodyPr>
            <a:noAutofit/>
          </a:bodyPr>
          <a:lstStyle/>
          <a:p>
            <a:pPr algn="ctr"/>
            <a:r>
              <a:rPr 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Összefoglalás - 1</a:t>
            </a: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1079500" y="1562976"/>
            <a:ext cx="10033000" cy="4698124"/>
          </a:xfrm>
        </p:spPr>
        <p:txBody>
          <a:bodyPr>
            <a:noAutofit/>
          </a:bodyPr>
          <a:lstStyle/>
          <a:p>
            <a:pPr marL="342900" indent="-342900" algn="just">
              <a:buClrTx/>
            </a:pPr>
            <a:r>
              <a:rPr lang="hu-HU" sz="2400" dirty="0">
                <a:latin typeface="+mj-lt"/>
                <a:ea typeface="+mj-ea"/>
                <a:cs typeface="+mj-cs"/>
              </a:rPr>
              <a:t>8 mm alatti üvegtörmelékkel készíthető aszfalt</a:t>
            </a:r>
          </a:p>
          <a:p>
            <a:pPr marL="342900" indent="-342900" algn="just">
              <a:buClrTx/>
            </a:pPr>
            <a:r>
              <a:rPr lang="hu-HU" sz="2400" dirty="0">
                <a:latin typeface="+mj-lt"/>
                <a:ea typeface="+mj-ea"/>
                <a:cs typeface="+mj-cs"/>
              </a:rPr>
              <a:t>Aszfaltkeverék </a:t>
            </a:r>
            <a:r>
              <a:rPr lang="hu-HU" sz="2400" dirty="0" err="1">
                <a:latin typeface="+mj-lt"/>
                <a:ea typeface="+mj-ea"/>
                <a:cs typeface="+mj-cs"/>
              </a:rPr>
              <a:t>Dmax</a:t>
            </a:r>
            <a:r>
              <a:rPr lang="hu-HU" sz="2400" dirty="0">
                <a:latin typeface="+mj-lt"/>
                <a:ea typeface="+mj-ea"/>
                <a:cs typeface="+mj-cs"/>
              </a:rPr>
              <a:t>=11 mm </a:t>
            </a:r>
          </a:p>
          <a:p>
            <a:pPr marL="342900" indent="-342900" algn="just">
              <a:buClrTx/>
            </a:pPr>
            <a:r>
              <a:rPr lang="hu-HU" sz="2400" dirty="0">
                <a:latin typeface="+mj-lt"/>
                <a:ea typeface="+mj-ea"/>
                <a:cs typeface="+mj-cs"/>
              </a:rPr>
              <a:t>Kis forgalomra (járda v. kerékpárút) akár a </a:t>
            </a:r>
            <a:r>
              <a:rPr lang="hu-HU" sz="2400" dirty="0" err="1">
                <a:latin typeface="+mj-lt"/>
                <a:ea typeface="+mj-ea"/>
                <a:cs typeface="+mj-cs"/>
              </a:rPr>
              <a:t>kőváz</a:t>
            </a:r>
            <a:r>
              <a:rPr lang="hu-HU" sz="2400" dirty="0">
                <a:latin typeface="+mj-lt"/>
                <a:ea typeface="+mj-ea"/>
                <a:cs typeface="+mj-cs"/>
              </a:rPr>
              <a:t> 100%-a is lehet üvegtörmelék</a:t>
            </a:r>
          </a:p>
          <a:p>
            <a:pPr marL="342900" indent="-342900" algn="just">
              <a:buClrTx/>
            </a:pPr>
            <a:r>
              <a:rPr lang="hu-HU" sz="2400" dirty="0">
                <a:latin typeface="+mj-lt"/>
                <a:ea typeface="+mj-ea"/>
                <a:cs typeface="+mj-cs"/>
              </a:rPr>
              <a:t>Alacsony hézagot nehéz elérni, mert sok bitumen hatására kitér a keverék a tömörítés alól (labor - beépítés)</a:t>
            </a:r>
          </a:p>
          <a:p>
            <a:pPr marL="342900" indent="-342900" algn="just">
              <a:buClrTx/>
            </a:pPr>
            <a:r>
              <a:rPr lang="hu-HU" sz="2400" dirty="0">
                <a:latin typeface="+mj-lt"/>
                <a:ea typeface="+mj-ea"/>
                <a:cs typeface="+mj-cs"/>
              </a:rPr>
              <a:t>Üveg adagolás növelésével:</a:t>
            </a:r>
          </a:p>
          <a:p>
            <a:pPr marL="800100" lvl="1" indent="-342900" algn="just">
              <a:buClrTx/>
            </a:pPr>
            <a:r>
              <a:rPr lang="hu-HU" sz="2000" dirty="0">
                <a:latin typeface="+mj-lt"/>
                <a:ea typeface="+mj-ea"/>
                <a:cs typeface="+mj-cs"/>
              </a:rPr>
              <a:t>Csökken a keverék bitumenigénye és sűrűsége,</a:t>
            </a:r>
          </a:p>
          <a:p>
            <a:pPr marL="800100" lvl="1" indent="-342900" algn="just">
              <a:buClrTx/>
            </a:pPr>
            <a:r>
              <a:rPr lang="hu-HU" sz="2000" dirty="0">
                <a:latin typeface="+mj-lt"/>
                <a:ea typeface="+mj-ea"/>
                <a:cs typeface="+mj-cs"/>
              </a:rPr>
              <a:t>csökken a Marshall Stabilitás,  nyomvályú ellenállás 60°C-on,</a:t>
            </a:r>
          </a:p>
          <a:p>
            <a:pPr marL="800100" lvl="1" indent="-342900" algn="just">
              <a:buClrTx/>
            </a:pPr>
            <a:r>
              <a:rPr lang="hu-HU" sz="2000" dirty="0">
                <a:latin typeface="+mj-lt"/>
                <a:ea typeface="+mj-ea"/>
                <a:cs typeface="+mj-cs"/>
              </a:rPr>
              <a:t>növekszik a merevség és a hasító-húzó szilárdság.</a:t>
            </a:r>
          </a:p>
          <a:p>
            <a:pPr marL="342900" indent="-342900" algn="just">
              <a:buClrTx/>
            </a:pPr>
            <a:r>
              <a:rPr lang="hu-HU" sz="2400" dirty="0">
                <a:latin typeface="+mj-lt"/>
                <a:ea typeface="+mj-ea"/>
                <a:cs typeface="+mj-cs"/>
              </a:rPr>
              <a:t>A mészhidrát hatására:</a:t>
            </a:r>
          </a:p>
          <a:p>
            <a:pPr marL="800100" lvl="1" indent="-342900" algn="just">
              <a:buClrTx/>
            </a:pPr>
            <a:r>
              <a:rPr lang="hu-HU" sz="2000" dirty="0">
                <a:latin typeface="+mj-lt"/>
                <a:ea typeface="+mj-ea"/>
                <a:cs typeface="+mj-cs"/>
              </a:rPr>
              <a:t>Javul az aszfalt időállósága,</a:t>
            </a:r>
          </a:p>
          <a:p>
            <a:pPr marL="800100" lvl="1" indent="-342900" algn="just">
              <a:buClrTx/>
            </a:pPr>
            <a:r>
              <a:rPr lang="hu-HU" sz="2000" dirty="0">
                <a:latin typeface="+mj-lt"/>
                <a:ea typeface="+mj-ea"/>
                <a:cs typeface="+mj-cs"/>
              </a:rPr>
              <a:t>csökken a fajlagos nyommélysége.</a:t>
            </a:r>
          </a:p>
        </p:txBody>
      </p:sp>
    </p:spTree>
    <p:extLst>
      <p:ext uri="{BB962C8B-B14F-4D97-AF65-F5344CB8AC3E}">
        <p14:creationId xmlns:p14="http://schemas.microsoft.com/office/powerpoint/2010/main" val="4369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759476"/>
          </a:xfrm>
        </p:spPr>
        <p:txBody>
          <a:bodyPr>
            <a:noAutofit/>
          </a:bodyPr>
          <a:lstStyle/>
          <a:p>
            <a:pPr algn="ctr"/>
            <a:r>
              <a:rPr 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Összefoglalás - 2</a:t>
            </a: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226409" y="1741652"/>
            <a:ext cx="11876691" cy="4443248"/>
          </a:xfrm>
        </p:spPr>
        <p:txBody>
          <a:bodyPr/>
          <a:lstStyle/>
          <a:p>
            <a:pPr marL="0" indent="0" algn="just">
              <a:buNone/>
            </a:pPr>
            <a:r>
              <a:rPr lang="hu-HU" sz="2400" dirty="0">
                <a:latin typeface="+mj-lt"/>
                <a:ea typeface="+mj-ea"/>
                <a:cs typeface="+mj-cs"/>
              </a:rPr>
              <a:t>Felhasználhatóság:</a:t>
            </a:r>
          </a:p>
          <a:p>
            <a:pPr indent="-342900" algn="just">
              <a:buClrTx/>
            </a:pPr>
            <a:r>
              <a:rPr lang="hu-HU" sz="2400" dirty="0">
                <a:latin typeface="+mj-lt"/>
                <a:ea typeface="+mj-ea"/>
                <a:cs typeface="+mj-cs"/>
              </a:rPr>
              <a:t>kizárólag üveg adagolással öntöttaszfalt készítése kérdéses,</a:t>
            </a:r>
          </a:p>
          <a:p>
            <a:pPr indent="-342900" algn="just">
              <a:buClrTx/>
            </a:pPr>
            <a:r>
              <a:rPr lang="hu-HU" sz="2400" dirty="0">
                <a:latin typeface="+mj-lt"/>
                <a:ea typeface="+mj-ea"/>
                <a:cs typeface="+mj-cs"/>
              </a:rPr>
              <a:t>kis forgalmú utak, járdák, kerékpárutak dizájnos burkolata,</a:t>
            </a:r>
          </a:p>
          <a:p>
            <a:pPr indent="-342900" algn="just">
              <a:buClrTx/>
            </a:pPr>
            <a:r>
              <a:rPr lang="hu-HU" sz="2400" dirty="0">
                <a:latin typeface="+mj-lt"/>
                <a:ea typeface="+mj-ea"/>
                <a:cs typeface="+mj-cs"/>
              </a:rPr>
              <a:t>érdes felület és magas kopásállóság jellemzi,</a:t>
            </a:r>
          </a:p>
          <a:p>
            <a:pPr indent="-342900" algn="just">
              <a:buClrTx/>
            </a:pPr>
            <a:r>
              <a:rPr lang="hu-HU" sz="2400" dirty="0">
                <a:latin typeface="+mj-lt"/>
                <a:ea typeface="+mj-ea"/>
                <a:cs typeface="+mj-cs"/>
              </a:rPr>
              <a:t>pigmenttel színezve, transzparens kötőanyaggal látványos felületek készíthetők,</a:t>
            </a:r>
          </a:p>
          <a:p>
            <a:pPr indent="-342900" algn="just">
              <a:buClrTx/>
            </a:pPr>
            <a:r>
              <a:rPr lang="hu-HU" sz="2400" dirty="0">
                <a:latin typeface="+mj-lt"/>
                <a:ea typeface="+mj-ea"/>
                <a:cs typeface="+mj-cs"/>
              </a:rPr>
              <a:t>kompakt aszfaltként építve nem elvetendő a BBTM típusú - vékony rétegű felhasználás sem,</a:t>
            </a:r>
          </a:p>
          <a:p>
            <a:pPr indent="-342900" algn="just">
              <a:buClrTx/>
            </a:pPr>
            <a:r>
              <a:rPr lang="hu-HU" sz="2400" dirty="0">
                <a:latin typeface="+mj-lt"/>
                <a:ea typeface="+mj-ea"/>
                <a:cs typeface="+mj-cs"/>
              </a:rPr>
              <a:t>NMÉ engedély biztosítja, hogy megrendelhető legyen, (ÚME?!)</a:t>
            </a:r>
          </a:p>
          <a:p>
            <a:pPr marL="0" indent="-342900" algn="just">
              <a:buClrTx/>
            </a:pPr>
            <a:r>
              <a:rPr lang="hu-HU" sz="2400" dirty="0">
                <a:latin typeface="+mj-lt"/>
                <a:ea typeface="+mj-ea"/>
                <a:cs typeface="+mj-cs"/>
              </a:rPr>
              <a:t>ha helyi töréssel/újra hasznosítással 30.000 tonna üvegtörmelékből a magyarországi 90 aszfaltgyárból csak 15 gyárt 2-5 ezer tonna üvegaszfaltot évente, akkor teljesítjük az EU elvárását és kevésbé terheltük a lerakókat és a környezetet.</a:t>
            </a:r>
          </a:p>
          <a:p>
            <a:pPr marL="0" indent="0">
              <a:buNone/>
            </a:pP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159922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0539" y="2710759"/>
            <a:ext cx="9982200" cy="1006475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gépvezérlés</a:t>
            </a:r>
          </a:p>
        </p:txBody>
      </p:sp>
    </p:spTree>
    <p:extLst>
      <p:ext uri="{BB962C8B-B14F-4D97-AF65-F5344CB8AC3E}">
        <p14:creationId xmlns:p14="http://schemas.microsoft.com/office/powerpoint/2010/main" val="57563621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>
          <a:xfrm>
            <a:off x="1473200" y="257969"/>
            <a:ext cx="9004300" cy="1006475"/>
          </a:xfrm>
        </p:spPr>
        <p:txBody>
          <a:bodyPr/>
          <a:lstStyle/>
          <a:p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Hagyományos módszer vs. gépvezérlés</a:t>
            </a:r>
          </a:p>
        </p:txBody>
      </p:sp>
      <p:sp>
        <p:nvSpPr>
          <p:cNvPr id="8195" name="Tartalom helye 2"/>
          <p:cNvSpPr>
            <a:spLocks noGrp="1"/>
          </p:cNvSpPr>
          <p:nvPr>
            <p:ph idx="1"/>
          </p:nvPr>
        </p:nvSpPr>
        <p:spPr>
          <a:xfrm>
            <a:off x="407894" y="2044700"/>
            <a:ext cx="10515600" cy="4127499"/>
          </a:xfrm>
        </p:spPr>
        <p:txBody>
          <a:bodyPr/>
          <a:lstStyle/>
          <a:p>
            <a:r>
              <a:rPr lang="hu-HU" altLang="hu-HU" dirty="0">
                <a:ea typeface="ＭＳ Ｐゴシック" panose="020B0600070205080204" pitchFamily="34" charset="-128"/>
              </a:rPr>
              <a:t>A </a:t>
            </a:r>
            <a:r>
              <a:rPr lang="hu-HU" altLang="hu-HU" dirty="0" err="1">
                <a:ea typeface="ＭＳ Ｐゴシック" panose="020B0600070205080204" pitchFamily="34" charset="-128"/>
              </a:rPr>
              <a:t>Leica</a:t>
            </a:r>
            <a:r>
              <a:rPr lang="hu-HU" altLang="hu-HU" dirty="0">
                <a:ea typeface="ＭＳ Ｐゴシック" panose="020B0600070205080204" pitchFamily="34" charset="-128"/>
              </a:rPr>
              <a:t> </a:t>
            </a:r>
            <a:r>
              <a:rPr lang="hu-HU" altLang="hu-HU" dirty="0" err="1">
                <a:ea typeface="ＭＳ Ｐゴシック" panose="020B0600070205080204" pitchFamily="34" charset="-128"/>
              </a:rPr>
              <a:t>Geosystems</a:t>
            </a:r>
            <a:r>
              <a:rPr lang="hu-HU" altLang="hu-HU" dirty="0">
                <a:ea typeface="ＭＳ Ｐゴシック" panose="020B0600070205080204" pitchFamily="34" charset="-128"/>
              </a:rPr>
              <a:t> AG. esettanulmánya alapján: </a:t>
            </a:r>
          </a:p>
          <a:p>
            <a:endParaRPr lang="hu-HU" altLang="hu-HU" dirty="0">
              <a:ea typeface="ＭＳ Ｐゴシック" panose="020B0600070205080204" pitchFamily="34" charset="-128"/>
            </a:endParaRPr>
          </a:p>
          <a:p>
            <a:endParaRPr lang="hu-HU" altLang="hu-HU" dirty="0">
              <a:ea typeface="ＭＳ Ｐゴシック" panose="020B0600070205080204" pitchFamily="34" charset="-128"/>
            </a:endParaRPr>
          </a:p>
        </p:txBody>
      </p:sp>
      <p:pic>
        <p:nvPicPr>
          <p:cNvPr id="8196" name="Ké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00" y="2668587"/>
            <a:ext cx="7672388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38764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/>
          </p:nvPr>
        </p:nvSpPr>
        <p:spPr>
          <a:xfrm>
            <a:off x="1371600" y="225425"/>
            <a:ext cx="9423400" cy="1006475"/>
          </a:xfrm>
        </p:spPr>
        <p:txBody>
          <a:bodyPr/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Nagy pontosságú építőipari gépvezérlés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92300"/>
            <a:ext cx="10515600" cy="4127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b="1" dirty="0"/>
              <a:t>Lehetőségek (fejlődés szerinti sorrendben):</a:t>
            </a:r>
          </a:p>
          <a:p>
            <a:pPr lvl="1">
              <a:defRPr/>
            </a:pPr>
            <a:r>
              <a:rPr lang="hu-HU" dirty="0"/>
              <a:t>1D (csak szint)</a:t>
            </a:r>
          </a:p>
          <a:p>
            <a:pPr lvl="1">
              <a:defRPr/>
            </a:pPr>
            <a:r>
              <a:rPr lang="hu-HU" dirty="0"/>
              <a:t>2D (szint és dőlés)</a:t>
            </a:r>
          </a:p>
          <a:p>
            <a:pPr lvl="1">
              <a:defRPr/>
            </a:pPr>
            <a:r>
              <a:rPr lang="hu-HU" dirty="0"/>
              <a:t>3D</a:t>
            </a:r>
          </a:p>
          <a:p>
            <a:pPr lvl="2">
              <a:defRPr/>
            </a:pPr>
            <a:r>
              <a:rPr lang="hu-HU" sz="2400" dirty="0"/>
              <a:t>GNSS rendszerek</a:t>
            </a:r>
          </a:p>
          <a:p>
            <a:pPr lvl="2">
              <a:defRPr/>
            </a:pPr>
            <a:r>
              <a:rPr lang="hu-HU" sz="2400" dirty="0"/>
              <a:t>Mérőállomásos rendszerek</a:t>
            </a:r>
          </a:p>
          <a:p>
            <a:pPr lvl="2">
              <a:defRPr/>
            </a:pPr>
            <a:r>
              <a:rPr lang="hu-HU" sz="2400" dirty="0"/>
              <a:t>Kombinált rendszerek</a:t>
            </a:r>
          </a:p>
          <a:p>
            <a:pPr marL="0" lvl="2" indent="0">
              <a:buNone/>
              <a:defRPr/>
            </a:pPr>
            <a:endParaRPr lang="hu-HU" sz="2400" dirty="0"/>
          </a:p>
          <a:p>
            <a:pPr marL="0" lvl="2" indent="0">
              <a:buNone/>
              <a:defRPr/>
            </a:pPr>
            <a:r>
              <a:rPr lang="hu-HU" sz="2400" dirty="0"/>
              <a:t>… és a jövő: Mindezek kiegészítve, anyagfelhasználással, költségekkel, egy jól működő Monitoring rendszer felállításával…</a:t>
            </a:r>
          </a:p>
        </p:txBody>
      </p:sp>
    </p:spTree>
    <p:extLst>
      <p:ext uri="{BB962C8B-B14F-4D97-AF65-F5344CB8AC3E}">
        <p14:creationId xmlns:p14="http://schemas.microsoft.com/office/powerpoint/2010/main" val="428800919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8369300" cy="1006475"/>
          </a:xfrm>
        </p:spPr>
        <p:txBody>
          <a:bodyPr/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1D - gépvezérlés</a:t>
            </a:r>
          </a:p>
        </p:txBody>
      </p:sp>
      <p:sp>
        <p:nvSpPr>
          <p:cNvPr id="1024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altLang="hu-HU" dirty="0">
                <a:ea typeface="ＭＳ Ｐゴシック" panose="020B0600070205080204" pitchFamily="34" charset="-128"/>
              </a:rPr>
              <a:t>Jellemzően forgólézer vezérléssel (manapság kevésbé használatos) - korlátozott felhasználás</a:t>
            </a:r>
          </a:p>
          <a:p>
            <a:endParaRPr lang="hu-HU" altLang="hu-HU" dirty="0">
              <a:ea typeface="ＭＳ Ｐゴシック" panose="020B0600070205080204" pitchFamily="34" charset="-128"/>
            </a:endParaRPr>
          </a:p>
          <a:p>
            <a:endParaRPr lang="hu-HU" altLang="hu-HU" dirty="0">
              <a:ea typeface="ＭＳ Ｐゴシック" panose="020B0600070205080204" pitchFamily="34" charset="-128"/>
            </a:endParaRPr>
          </a:p>
        </p:txBody>
      </p:sp>
      <p:pic>
        <p:nvPicPr>
          <p:cNvPr id="10244" name="Ké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420938"/>
            <a:ext cx="5399087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7321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8356600" cy="1006475"/>
          </a:xfrm>
        </p:spPr>
        <p:txBody>
          <a:bodyPr/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2D - gépvezérlés</a:t>
            </a:r>
          </a:p>
        </p:txBody>
      </p:sp>
      <p:sp>
        <p:nvSpPr>
          <p:cNvPr id="11267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altLang="hu-HU" dirty="0">
                <a:ea typeface="ＭＳ Ｐゴシック" panose="020B0600070205080204" pitchFamily="34" charset="-128"/>
              </a:rPr>
              <a:t>Jellemzően fejlettebb forgólézer vezérléssel (manapság kevésbé használatos) - korlátozott, de az 1D-hez képest bővített alkalmazási lehetőségekkel (Forrás: </a:t>
            </a:r>
            <a:r>
              <a:rPr lang="hu-HU" altLang="hu-HU" dirty="0" err="1">
                <a:ea typeface="ＭＳ Ｐゴシック" panose="020B0600070205080204" pitchFamily="34" charset="-128"/>
              </a:rPr>
              <a:t>Sitech.com</a:t>
            </a:r>
            <a:r>
              <a:rPr lang="hu-HU" altLang="hu-HU" dirty="0"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11268" name="Ké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75" y="3092449"/>
            <a:ext cx="5761038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568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770909"/>
              </p:ext>
            </p:extLst>
          </p:nvPr>
        </p:nvGraphicFramePr>
        <p:xfrm>
          <a:off x="2636788" y="2000796"/>
          <a:ext cx="6697712" cy="4019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2512986" y="228600"/>
            <a:ext cx="68215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Hol jön a MAÚT a „képbe”?</a:t>
            </a:r>
          </a:p>
          <a:p>
            <a:pPr algn="ctr">
              <a:defRPr/>
            </a:pPr>
            <a: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Azaz mi a MAÚT szerepe?</a:t>
            </a:r>
          </a:p>
        </p:txBody>
      </p:sp>
    </p:spTree>
    <p:extLst>
      <p:ext uri="{BB962C8B-B14F-4D97-AF65-F5344CB8AC3E}">
        <p14:creationId xmlns:p14="http://schemas.microsoft.com/office/powerpoint/2010/main" val="641275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8420100" cy="1006475"/>
          </a:xfrm>
        </p:spPr>
        <p:txBody>
          <a:bodyPr/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3D - gépvezérlés - a jelen…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hu-HU" sz="2400" dirty="0"/>
          </a:p>
          <a:p>
            <a:pPr marL="0" indent="0">
              <a:buNone/>
              <a:defRPr/>
            </a:pPr>
            <a:endParaRPr lang="hu-HU" sz="2400" dirty="0"/>
          </a:p>
          <a:p>
            <a:pPr marL="0" indent="0">
              <a:buNone/>
              <a:defRPr/>
            </a:pPr>
            <a:r>
              <a:rPr lang="hu-HU" dirty="0"/>
              <a:t>FÖLDMUNKAGÉPEK (dózer, kotró, </a:t>
            </a:r>
            <a:r>
              <a:rPr lang="hu-HU" dirty="0" err="1"/>
              <a:t>gréder</a:t>
            </a:r>
            <a:r>
              <a:rPr lang="hu-HU" dirty="0"/>
              <a:t>, henger)</a:t>
            </a:r>
          </a:p>
          <a:p>
            <a:pPr marL="0" indent="0">
              <a:buNone/>
              <a:defRPr/>
            </a:pPr>
            <a:endParaRPr lang="hu-HU" sz="2400" dirty="0"/>
          </a:p>
          <a:p>
            <a:pPr marL="0" indent="0">
              <a:buNone/>
              <a:defRPr/>
            </a:pPr>
            <a:endParaRPr lang="hu-HU" sz="2400" dirty="0"/>
          </a:p>
          <a:p>
            <a:pPr>
              <a:defRPr/>
            </a:pPr>
            <a:r>
              <a:rPr lang="hu-HU" dirty="0"/>
              <a:t>GNSS vagy Mérőállomás általi vezérlés</a:t>
            </a:r>
          </a:p>
          <a:p>
            <a:pPr>
              <a:defRPr/>
            </a:pPr>
            <a:r>
              <a:rPr lang="hu-HU" dirty="0"/>
              <a:t>Felület alapon működik</a:t>
            </a:r>
          </a:p>
          <a:p>
            <a:pPr lvl="1">
              <a:defRPr/>
            </a:pPr>
            <a:r>
              <a:rPr lang="hu-HU" dirty="0"/>
              <a:t>Adatelőkészítés bármelyik CAD alapú szoftverből</a:t>
            </a:r>
          </a:p>
          <a:p>
            <a:pPr>
              <a:defRPr/>
            </a:pPr>
            <a:r>
              <a:rPr lang="hu-HU" dirty="0"/>
              <a:t>Bármilyen, bonyolult felület előállítható</a:t>
            </a:r>
          </a:p>
          <a:p>
            <a:pPr marL="0" indent="0">
              <a:buNone/>
              <a:defRPr/>
            </a:pPr>
            <a:endParaRPr lang="hu-HU" dirty="0"/>
          </a:p>
        </p:txBody>
      </p:sp>
      <p:pic>
        <p:nvPicPr>
          <p:cNvPr id="12292" name="Kép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769" y="1650812"/>
            <a:ext cx="2625725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Kép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481" y="3975005"/>
            <a:ext cx="3275013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61940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8297864" cy="1006475"/>
          </a:xfrm>
        </p:spPr>
        <p:txBody>
          <a:bodyPr/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3D adatelőkészítés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hu-HU" dirty="0"/>
              <a:t>2D tervekből </a:t>
            </a:r>
            <a:r>
              <a:rPr lang="hu-HU" dirty="0">
                <a:sym typeface="Wingdings" panose="05000000000000000000" pitchFamily="2" charset="2"/>
              </a:rPr>
              <a:t> 3D FELÜLET</a:t>
            </a:r>
          </a:p>
          <a:p>
            <a:pPr marL="0" indent="0">
              <a:buNone/>
              <a:defRPr/>
            </a:pPr>
            <a:endParaRPr lang="hu-HU" dirty="0"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r>
              <a:rPr lang="hu-HU" dirty="0">
                <a:sym typeface="Wingdings" panose="05000000000000000000" pitchFamily="2" charset="2"/>
              </a:rPr>
              <a:t>Mérnöki feladat: „újratervezés”.</a:t>
            </a:r>
          </a:p>
          <a:p>
            <a:pPr marL="0" indent="0">
              <a:buNone/>
              <a:defRPr/>
            </a:pPr>
            <a:endParaRPr lang="hu-HU" dirty="0"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endParaRPr lang="hu-HU" dirty="0"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endParaRPr lang="hu-HU" dirty="0"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endParaRPr lang="hu-HU" dirty="0"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endParaRPr lang="hu-HU" dirty="0"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r>
              <a:rPr lang="hu-HU" dirty="0">
                <a:sym typeface="Wingdings" panose="05000000000000000000" pitchFamily="2" charset="2"/>
              </a:rPr>
              <a:t>Majd konverzió az adott rendszerhez.</a:t>
            </a:r>
          </a:p>
        </p:txBody>
      </p:sp>
      <p:pic>
        <p:nvPicPr>
          <p:cNvPr id="13316" name="Ké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766" y="1922464"/>
            <a:ext cx="3286125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Kép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93" y="3657601"/>
            <a:ext cx="4562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Egyenes összekötő nyíllal 8"/>
          <p:cNvCxnSpPr/>
          <p:nvPr/>
        </p:nvCxnSpPr>
        <p:spPr>
          <a:xfrm flipV="1">
            <a:off x="5133975" y="3823399"/>
            <a:ext cx="2376488" cy="841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83951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title"/>
          </p:nvPr>
        </p:nvSpPr>
        <p:spPr>
          <a:xfrm>
            <a:off x="1534318" y="318440"/>
            <a:ext cx="8463757" cy="1143000"/>
          </a:xfrm>
        </p:spPr>
        <p:txBody>
          <a:bodyPr>
            <a:noAutofit/>
          </a:bodyPr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Beton és aszfalt 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finisherek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vezérlése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4387" y="1982694"/>
            <a:ext cx="7063675" cy="4303805"/>
          </a:xfrm>
        </p:spPr>
        <p:txBody>
          <a:bodyPr/>
          <a:lstStyle/>
          <a:p>
            <a:pPr>
              <a:defRPr/>
            </a:pPr>
            <a:r>
              <a:rPr lang="hu-HU" dirty="0"/>
              <a:t>Előnyök:</a:t>
            </a:r>
          </a:p>
          <a:p>
            <a:pPr lvl="1">
              <a:defRPr/>
            </a:pPr>
            <a:r>
              <a:rPr lang="hu-HU" dirty="0"/>
              <a:t>nincs szükség „zászlózásra”</a:t>
            </a:r>
          </a:p>
          <a:p>
            <a:pPr lvl="1">
              <a:defRPr/>
            </a:pPr>
            <a:r>
              <a:rPr lang="hu-HU" dirty="0"/>
              <a:t>kevesebb élőmunka igény</a:t>
            </a:r>
          </a:p>
          <a:p>
            <a:pPr lvl="1">
              <a:defRPr/>
            </a:pPr>
            <a:r>
              <a:rPr lang="hu-HU" dirty="0"/>
              <a:t>nagyobb pontosság</a:t>
            </a:r>
          </a:p>
          <a:p>
            <a:pPr lvl="1" algn="just">
              <a:defRPr/>
            </a:pPr>
            <a:r>
              <a:rPr lang="hu-HU" dirty="0"/>
              <a:t>helyszínrajzi és hossz-szelvény íveinek lekövetése</a:t>
            </a:r>
          </a:p>
          <a:p>
            <a:pPr lvl="1">
              <a:defRPr/>
            </a:pPr>
            <a:r>
              <a:rPr lang="hu-HU" dirty="0"/>
              <a:t>homogénebb felület</a:t>
            </a:r>
          </a:p>
          <a:p>
            <a:pPr lvl="1">
              <a:defRPr/>
            </a:pPr>
            <a:r>
              <a:rPr lang="hu-HU" dirty="0"/>
              <a:t>kisebb anyagveszteség</a:t>
            </a:r>
          </a:p>
          <a:p>
            <a:pPr lvl="1">
              <a:defRPr/>
            </a:pPr>
            <a:r>
              <a:rPr lang="hu-HU" dirty="0"/>
              <a:t>tervezhetőbb költségek</a:t>
            </a:r>
          </a:p>
          <a:p>
            <a:pPr lvl="1">
              <a:defRPr/>
            </a:pPr>
            <a:r>
              <a:rPr lang="hu-HU" dirty="0"/>
              <a:t>terepi előkészítés nélkül bárhol kezdhető azonnal</a:t>
            </a:r>
          </a:p>
          <a:p>
            <a:pPr marL="457200" lvl="1" indent="0">
              <a:buNone/>
              <a:defRPr/>
            </a:pPr>
            <a:r>
              <a:rPr lang="hu-HU" dirty="0"/>
              <a:t>(A mélyépítés </a:t>
            </a:r>
            <a:r>
              <a:rPr lang="hu-HU" dirty="0" err="1"/>
              <a:t>BIM-je</a:t>
            </a:r>
            <a:r>
              <a:rPr lang="hu-HU" dirty="0"/>
              <a:t>!)</a:t>
            </a:r>
          </a:p>
          <a:p>
            <a:pPr marL="457200" lvl="1" indent="0">
              <a:buNone/>
              <a:defRPr/>
            </a:pPr>
            <a:endParaRPr lang="hu-HU" dirty="0"/>
          </a:p>
          <a:p>
            <a:pPr lvl="1">
              <a:defRPr/>
            </a:pPr>
            <a:endParaRPr lang="hu-HU" dirty="0"/>
          </a:p>
        </p:txBody>
      </p:sp>
      <p:pic>
        <p:nvPicPr>
          <p:cNvPr id="14340" name="Ké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3" y="1636903"/>
            <a:ext cx="3770312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5"/>
          <p:cNvCxnSpPr/>
          <p:nvPr/>
        </p:nvCxnSpPr>
        <p:spPr>
          <a:xfrm>
            <a:off x="7408069" y="1496126"/>
            <a:ext cx="4176713" cy="2160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V="1">
            <a:off x="7408069" y="1442434"/>
            <a:ext cx="4356100" cy="2286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343" name="Kép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69" y="3817939"/>
            <a:ext cx="42291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52898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/>
          </p:cNvSpPr>
          <p:nvPr>
            <p:ph type="title"/>
          </p:nvPr>
        </p:nvSpPr>
        <p:spPr>
          <a:xfrm>
            <a:off x="1538194" y="365125"/>
            <a:ext cx="9385300" cy="1006475"/>
          </a:xfrm>
        </p:spPr>
        <p:txBody>
          <a:bodyPr/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Beton és aszfalt 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finisherek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vezérlése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8094" y="2057213"/>
            <a:ext cx="10515600" cy="3683188"/>
          </a:xfrm>
        </p:spPr>
        <p:txBody>
          <a:bodyPr/>
          <a:lstStyle/>
          <a:p>
            <a:pPr>
              <a:defRPr/>
            </a:pPr>
            <a:r>
              <a:rPr lang="hu-HU" dirty="0"/>
              <a:t>A Duna Aszfalt Kft. a „magyarországi úttörője”</a:t>
            </a:r>
          </a:p>
          <a:p>
            <a:pPr>
              <a:defRPr/>
            </a:pPr>
            <a:r>
              <a:rPr lang="hu-HU" dirty="0"/>
              <a:t>2018-ban elsőként az országban 3db 3D </a:t>
            </a:r>
            <a:r>
              <a:rPr lang="hu-HU" dirty="0" err="1"/>
              <a:t>Pavesmart</a:t>
            </a:r>
            <a:r>
              <a:rPr lang="hu-HU" dirty="0"/>
              <a:t> vezérléssel ellátott </a:t>
            </a:r>
            <a:r>
              <a:rPr lang="hu-HU" dirty="0" err="1"/>
              <a:t>Vögele</a:t>
            </a:r>
            <a:r>
              <a:rPr lang="hu-HU" dirty="0"/>
              <a:t> </a:t>
            </a:r>
            <a:r>
              <a:rPr lang="hu-HU" dirty="0" err="1"/>
              <a:t>Super</a:t>
            </a:r>
            <a:r>
              <a:rPr lang="hu-HU" dirty="0"/>
              <a:t> 1900-3i típusú </a:t>
            </a:r>
            <a:r>
              <a:rPr lang="hu-HU" dirty="0" err="1"/>
              <a:t>finisher</a:t>
            </a:r>
            <a:r>
              <a:rPr lang="hu-HU" dirty="0"/>
              <a:t> beszerzése</a:t>
            </a:r>
          </a:p>
          <a:p>
            <a:pPr>
              <a:defRPr/>
            </a:pPr>
            <a:endParaRPr lang="hu-HU" dirty="0"/>
          </a:p>
          <a:p>
            <a:pPr marL="0" indent="0">
              <a:buNone/>
              <a:defRPr/>
            </a:pPr>
            <a:r>
              <a:rPr lang="hu-HU" dirty="0"/>
              <a:t>Tulajdonságok:</a:t>
            </a:r>
          </a:p>
          <a:p>
            <a:pPr lvl="1">
              <a:defRPr/>
            </a:pPr>
            <a:r>
              <a:rPr lang="hu-HU" dirty="0"/>
              <a:t>automata szintállítás,</a:t>
            </a:r>
          </a:p>
          <a:p>
            <a:pPr lvl="1">
              <a:defRPr/>
            </a:pPr>
            <a:r>
              <a:rPr lang="hu-HU" dirty="0"/>
              <a:t>automata kormányvezérlés,</a:t>
            </a:r>
          </a:p>
          <a:p>
            <a:pPr lvl="1">
              <a:defRPr/>
            </a:pPr>
            <a:r>
              <a:rPr lang="hu-HU" dirty="0"/>
              <a:t>automata padszélesség állítással.</a:t>
            </a:r>
          </a:p>
        </p:txBody>
      </p:sp>
    </p:spTree>
    <p:extLst>
      <p:ext uri="{BB962C8B-B14F-4D97-AF65-F5344CB8AC3E}">
        <p14:creationId xmlns:p14="http://schemas.microsoft.com/office/powerpoint/2010/main" val="232665494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9093200" cy="1006475"/>
          </a:xfrm>
        </p:spPr>
        <p:txBody>
          <a:bodyPr/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Beton és aszfalt 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finisherek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vezérlése</a:t>
            </a:r>
          </a:p>
        </p:txBody>
      </p:sp>
      <p:pic>
        <p:nvPicPr>
          <p:cNvPr id="16387" name="Tartalom hely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4888" y="1765300"/>
            <a:ext cx="7713662" cy="4445000"/>
          </a:xfrm>
        </p:spPr>
      </p:pic>
    </p:spTree>
    <p:extLst>
      <p:ext uri="{BB962C8B-B14F-4D97-AF65-F5344CB8AC3E}">
        <p14:creationId xmlns:p14="http://schemas.microsoft.com/office/powerpoint/2010/main" val="354525788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/>
          <p:cNvSpPr>
            <a:spLocks noGrp="1"/>
          </p:cNvSpPr>
          <p:nvPr>
            <p:ph type="title"/>
          </p:nvPr>
        </p:nvSpPr>
        <p:spPr>
          <a:xfrm>
            <a:off x="1582644" y="374650"/>
            <a:ext cx="8513856" cy="1006475"/>
          </a:xfrm>
        </p:spPr>
        <p:txBody>
          <a:bodyPr>
            <a:normAutofit/>
          </a:bodyPr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Beton és aszfalt 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finisherek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 vezérlése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5694" y="2438213"/>
            <a:ext cx="11009406" cy="3314888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hu-HU" dirty="0"/>
              <a:t>Működése:</a:t>
            </a:r>
          </a:p>
          <a:p>
            <a:pPr>
              <a:defRPr/>
            </a:pPr>
            <a:r>
              <a:rPr lang="hu-HU" dirty="0"/>
              <a:t>Min. 3db mérőállomás egy időben</a:t>
            </a:r>
          </a:p>
          <a:p>
            <a:pPr lvl="1">
              <a:defRPr/>
            </a:pPr>
            <a:r>
              <a:rPr lang="hu-HU" dirty="0"/>
              <a:t>1-1 a </a:t>
            </a:r>
            <a:r>
              <a:rPr lang="hu-HU" dirty="0" err="1"/>
              <a:t>finisher</a:t>
            </a:r>
            <a:r>
              <a:rPr lang="hu-HU" dirty="0"/>
              <a:t> bal és jobb oldali árbócát méri</a:t>
            </a:r>
          </a:p>
          <a:p>
            <a:pPr lvl="1">
              <a:defRPr/>
            </a:pPr>
            <a:r>
              <a:rPr lang="hu-HU" dirty="0"/>
              <a:t>1 mérőállomás a beépítés folyamatos kontrolljához</a:t>
            </a:r>
          </a:p>
          <a:p>
            <a:pPr lvl="1" algn="just">
              <a:defRPr/>
            </a:pPr>
            <a:r>
              <a:rPr lang="hu-HU" dirty="0"/>
              <a:t>100-120m-ként előre kell telepíteni a mérőállomásokat úgy, hogy a beépítés FOLYAMATOS marad</a:t>
            </a:r>
          </a:p>
          <a:p>
            <a:pPr algn="just">
              <a:defRPr/>
            </a:pPr>
            <a:r>
              <a:rPr lang="hu-HU" dirty="0"/>
              <a:t>Elengedhetetlen egy precíz, kiegyenlített, kellő sűrűségű alappont hálózat.</a:t>
            </a:r>
          </a:p>
        </p:txBody>
      </p:sp>
    </p:spTree>
    <p:extLst>
      <p:ext uri="{BB962C8B-B14F-4D97-AF65-F5344CB8AC3E}">
        <p14:creationId xmlns:p14="http://schemas.microsoft.com/office/powerpoint/2010/main" val="94687971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8813800" cy="1006475"/>
          </a:xfrm>
        </p:spPr>
        <p:txBody>
          <a:bodyPr/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Beton és aszfalt 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finisherek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vezérlése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9994" y="2463613"/>
            <a:ext cx="10515600" cy="21464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dirty="0"/>
              <a:t>Pontosság:</a:t>
            </a:r>
          </a:p>
          <a:p>
            <a:pPr marL="0" indent="0">
              <a:buNone/>
              <a:defRPr/>
            </a:pPr>
            <a:endParaRPr lang="hu-HU" dirty="0"/>
          </a:p>
          <a:p>
            <a:pPr>
              <a:defRPr/>
            </a:pPr>
            <a:r>
              <a:rPr lang="hu-HU" dirty="0"/>
              <a:t>Kormányzási pontosság: +- 10mm</a:t>
            </a:r>
          </a:p>
          <a:p>
            <a:pPr>
              <a:defRPr/>
            </a:pPr>
            <a:r>
              <a:rPr lang="hu-HU" dirty="0"/>
              <a:t>Magasságállítási pontosság: +-3mm</a:t>
            </a:r>
          </a:p>
          <a:p>
            <a:pPr marL="0" indent="0">
              <a:buNone/>
              <a:defRPr/>
            </a:pPr>
            <a:endParaRPr lang="hu-HU" dirty="0"/>
          </a:p>
          <a:p>
            <a:pPr marL="0" indent="0">
              <a:buNone/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0131151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340F7B-30B3-91E3-B710-ED128C36C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11" y="2544523"/>
            <a:ext cx="11903977" cy="910113"/>
          </a:xfrm>
        </p:spPr>
        <p:txBody>
          <a:bodyPr>
            <a:normAutofit/>
          </a:bodyPr>
          <a:lstStyle/>
          <a:p>
            <a:r>
              <a:rPr lang="hu-HU" sz="5600" dirty="0"/>
              <a:t>„Leporolásra” váró felújítási technológiák</a:t>
            </a:r>
          </a:p>
        </p:txBody>
      </p:sp>
    </p:spTree>
    <p:extLst>
      <p:ext uri="{BB962C8B-B14F-4D97-AF65-F5344CB8AC3E}">
        <p14:creationId xmlns:p14="http://schemas.microsoft.com/office/powerpoint/2010/main" val="16093417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38A819-0A42-0313-99C0-36E723CF8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/>
              <a:t>Felületi bevonat és mart aszfaltos útfelújítás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B62461F-1121-BDB2-9A6D-1704288D12D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3047" y="1736521"/>
            <a:ext cx="10945906" cy="4085439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Felületi bevonat típusai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/>
              <a:t>egyrétegű - egyszeri kötőanyag, egyszeri zúzalék - EFB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/>
              <a:t>egyrétegű, kettős </a:t>
            </a:r>
            <a:r>
              <a:rPr lang="hu-HU" dirty="0" err="1"/>
              <a:t>zúzalékolású</a:t>
            </a:r>
            <a:r>
              <a:rPr lang="hu-HU" dirty="0"/>
              <a:t> - egyszeri kötőanyag, kétszeri zúzalék - </a:t>
            </a:r>
            <a:r>
              <a:rPr lang="hu-HU" dirty="0" err="1"/>
              <a:t>EkzFB</a:t>
            </a:r>
            <a:endParaRPr lang="hu-HU" dirty="0"/>
          </a:p>
          <a:p>
            <a:pPr marL="914400" lvl="1" indent="-457200">
              <a:buFont typeface="+mj-lt"/>
              <a:buAutoNum type="arabicPeriod"/>
            </a:pPr>
            <a:r>
              <a:rPr lang="hu-HU" dirty="0"/>
              <a:t>kétrétegű - kétszeri kötőanyag, kétszeri zúzalék - KFB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/>
              <a:t>kétrétegű inverz - kétszeri kötőanyag, kétszeri zúzalék az alsó rétegben kisebb szemcsemérettel - </a:t>
            </a:r>
            <a:r>
              <a:rPr lang="hu-HU" dirty="0" err="1"/>
              <a:t>KiFB</a:t>
            </a:r>
            <a:endParaRPr lang="hu-HU" dirty="0"/>
          </a:p>
          <a:p>
            <a:pPr marL="914400" lvl="1" indent="-457200">
              <a:buFont typeface="+mj-lt"/>
              <a:buAutoNum type="arabicPeriod"/>
            </a:pPr>
            <a:r>
              <a:rPr lang="hu-HU" dirty="0"/>
              <a:t>szendvics – zúzalékszórás, egyrétegű bevonat - </a:t>
            </a:r>
            <a:r>
              <a:rPr lang="hu-HU" dirty="0" err="1"/>
              <a:t>SzFB</a:t>
            </a:r>
            <a:endParaRPr lang="hu-HU" dirty="0"/>
          </a:p>
          <a:p>
            <a:pPr marL="914400" lvl="1" indent="-457200">
              <a:buFont typeface="+mj-lt"/>
              <a:buAutoNum type="arabicPeriod"/>
            </a:pPr>
            <a:r>
              <a:rPr lang="hu-HU" dirty="0" err="1"/>
              <a:t>Slurry-seal</a:t>
            </a:r>
            <a:r>
              <a:rPr lang="hu-HU" dirty="0"/>
              <a:t> típusú - iszapbevonat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strike="sngStrike" dirty="0"/>
              <a:t>Higított bitumenes</a:t>
            </a:r>
          </a:p>
          <a:p>
            <a:pPr marL="0" indent="0">
              <a:buNone/>
            </a:pPr>
            <a:r>
              <a:rPr lang="hu-HU" dirty="0"/>
              <a:t>Mart aszfaltos útfelújítás + FB</a:t>
            </a:r>
          </a:p>
        </p:txBody>
      </p:sp>
    </p:spTree>
    <p:extLst>
      <p:ext uri="{BB962C8B-B14F-4D97-AF65-F5344CB8AC3E}">
        <p14:creationId xmlns:p14="http://schemas.microsoft.com/office/powerpoint/2010/main" val="139603201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F335CE-2A26-8C2F-2841-9B08FD6E8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 felületi bevonat jellemzői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5287231-08F6-03DA-C804-3DBCEB1ECD0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18419" y="1589283"/>
            <a:ext cx="6488562" cy="43971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dirty="0"/>
              <a:t>Felületi bevonat</a:t>
            </a:r>
          </a:p>
          <a:p>
            <a:pPr lvl="1"/>
            <a:r>
              <a:rPr lang="hu-HU" dirty="0"/>
              <a:t>a kopóréteg felületére épített vékony burkolati réteg</a:t>
            </a:r>
          </a:p>
          <a:p>
            <a:pPr lvl="1"/>
            <a:r>
              <a:rPr lang="hu-HU" dirty="0"/>
              <a:t>zúzottkőből és bitumen alapú kötőanyagból</a:t>
            </a:r>
          </a:p>
          <a:p>
            <a:pPr marL="0" indent="0">
              <a:buNone/>
            </a:pPr>
            <a:r>
              <a:rPr lang="hu-HU" dirty="0"/>
              <a:t>Technológiája szerint</a:t>
            </a:r>
          </a:p>
          <a:p>
            <a:pPr lvl="1"/>
            <a:r>
              <a:rPr lang="hu-HU" dirty="0" err="1"/>
              <a:t>permetezéses</a:t>
            </a:r>
            <a:endParaRPr lang="hu-HU" dirty="0"/>
          </a:p>
          <a:p>
            <a:pPr lvl="1"/>
            <a:r>
              <a:rPr lang="hu-HU" dirty="0"/>
              <a:t>hidegen kevert, önterülő</a:t>
            </a:r>
          </a:p>
          <a:p>
            <a:pPr marL="0" indent="0">
              <a:buNone/>
            </a:pPr>
            <a:r>
              <a:rPr lang="hu-HU" dirty="0"/>
              <a:t>Javítja</a:t>
            </a:r>
          </a:p>
          <a:p>
            <a:pPr marL="457200" lvl="1" indent="0">
              <a:buNone/>
            </a:pPr>
            <a:r>
              <a:rPr lang="hu-HU" dirty="0"/>
              <a:t>• a felület vízzáróságát</a:t>
            </a:r>
          </a:p>
          <a:p>
            <a:pPr marL="457200" lvl="1" indent="0">
              <a:buNone/>
            </a:pPr>
            <a:r>
              <a:rPr lang="hu-HU" dirty="0"/>
              <a:t>• növeli a felület érdességét</a:t>
            </a:r>
          </a:p>
          <a:p>
            <a:pPr marL="457200" lvl="1" indent="0">
              <a:buNone/>
            </a:pPr>
            <a:r>
              <a:rPr lang="hu-HU" dirty="0"/>
              <a:t>• elősegíti a további burkolatromlás megelőzését</a:t>
            </a:r>
          </a:p>
          <a:p>
            <a:pPr marL="457200" lvl="1" indent="0">
              <a:buNone/>
            </a:pPr>
            <a:r>
              <a:rPr lang="hu-HU" dirty="0"/>
              <a:t>• megszünteti a kezdeti romlásokat</a:t>
            </a:r>
          </a:p>
          <a:p>
            <a:pPr marL="457200" lvl="1" indent="0">
              <a:buNone/>
            </a:pPr>
            <a:r>
              <a:rPr lang="hu-HU" dirty="0"/>
              <a:t>• (megszünteti) csökkenti a </a:t>
            </a:r>
            <a:r>
              <a:rPr lang="hu-HU" dirty="0" err="1"/>
              <a:t>nyomvályúságot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Nem javítja</a:t>
            </a:r>
          </a:p>
          <a:p>
            <a:pPr marL="457200" lvl="1" indent="0">
              <a:buNone/>
            </a:pPr>
            <a:r>
              <a:rPr lang="hu-HU" dirty="0"/>
              <a:t>• a teherbírást</a:t>
            </a:r>
          </a:p>
          <a:p>
            <a:pPr marL="457200" lvl="1" indent="0">
              <a:buNone/>
            </a:pPr>
            <a:r>
              <a:rPr lang="hu-HU" dirty="0"/>
              <a:t>• a deformációs hajlamot (az egyenetlenséget)</a:t>
            </a:r>
          </a:p>
        </p:txBody>
      </p:sp>
    </p:spTree>
    <p:extLst>
      <p:ext uri="{BB962C8B-B14F-4D97-AF65-F5344CB8AC3E}">
        <p14:creationId xmlns:p14="http://schemas.microsoft.com/office/powerpoint/2010/main" val="1772051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56706" y="228600"/>
            <a:ext cx="642778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2012. - „porszem” került az ÚME-k rendszerébe</a:t>
            </a:r>
            <a:endParaRPr lang="hu-H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1923" name="Téglalap 3"/>
          <p:cNvSpPr>
            <a:spLocks noChangeArrowheads="1"/>
          </p:cNvSpPr>
          <p:nvPr/>
        </p:nvSpPr>
        <p:spPr bwMode="auto">
          <a:xfrm>
            <a:off x="2197100" y="1852613"/>
            <a:ext cx="7747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altLang="hu-HU" sz="13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Előterjesztés készül az utak építésének, forgalomba helyezésének és megszüntetésének engedélyezéséről (NFM).</a:t>
            </a:r>
            <a:endParaRPr lang="hu-HU" altLang="hu-H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altLang="hu-HU" sz="13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 KIM közjogi jogalkotásért felelős helyettes államtitkára szerint a melléklet a szabvány kötelező alkalmazását írná elő, ezért annak szövegét a kormányrendelet mellékletében vagy miniszteri rendeletben kellene elhelyezni.</a:t>
            </a:r>
            <a:endParaRPr lang="hu-HU" altLang="hu-H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altLang="hu-HU" sz="13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hu-HU" altLang="hu-HU" sz="1300" u="sng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közigazgatási államtitkári értekezlet</a:t>
            </a:r>
            <a:r>
              <a:rPr lang="hu-HU" altLang="hu-HU" sz="13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javasolta, hogy az NFM a </a:t>
            </a:r>
            <a:r>
              <a:rPr lang="hu-HU" altLang="hu-HU" sz="13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KIM-mel</a:t>
            </a:r>
            <a:r>
              <a:rPr lang="hu-HU" altLang="hu-HU" sz="13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együttműködve dolgozzon ki kompromisszumos javaslatot a szabvány kezelésére, továbbá készüljön felmérés és ütemezés az utakra vonatkozó szabványok felülvizsgálatára.</a:t>
            </a:r>
            <a:endParaRPr lang="hu-HU" altLang="hu-H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altLang="hu-HU" sz="13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Az előterjesztést a Kormány a május 9-ei ülésén tárgyalja meg.</a:t>
            </a:r>
            <a:endParaRPr lang="hu-HU" altLang="hu-H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altLang="hu-HU" sz="13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altLang="hu-HU" sz="13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 2012. május 9-i Kormányülés napirendje</a:t>
            </a:r>
            <a:endParaRPr lang="hu-HU" altLang="hu-H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altLang="hu-HU" sz="13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19.</a:t>
            </a:r>
            <a:r>
              <a:rPr lang="hu-HU" altLang="hu-HU" sz="13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altLang="hu-HU" sz="13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Előterjesztés az utak építésének, forgalomba helyezésének és megszüntetésének engedélyezéséről</a:t>
            </a:r>
            <a:r>
              <a:rPr lang="hu-HU" altLang="hu-HU" sz="13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(KÁT 04.26. 7.p., 05.03. 13.p.)</a:t>
            </a:r>
            <a:endParaRPr lang="hu-HU" altLang="hu-H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altLang="hu-HU" sz="13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Előterjesztő: nemzeti fejlesztési miniszter</a:t>
            </a:r>
            <a:endParaRPr lang="hu-HU" altLang="hu-H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altLang="hu-HU" sz="13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KÁT: Felmérést és ütemezést kell készíteni az utakra vonatkozó szabványok felülvizsgálatára, a tervezetben levő konkrét szabvány szövegét jogszabályba kell foglalni a KIM álláspontja szerint.</a:t>
            </a:r>
            <a:endParaRPr lang="hu-HU" altLang="hu-HU" sz="13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433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B7196FB-9BF4-EC7F-BBF8-4FE846D36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16" y="645858"/>
            <a:ext cx="9506168" cy="55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3293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0F6CC7-2FAC-CF46-DA0C-37B2FDA51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14791"/>
            <a:ext cx="9982200" cy="1237173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 </a:t>
            </a:r>
            <a:r>
              <a:rPr lang="hu-HU" dirty="0" err="1"/>
              <a:t>szórásos</a:t>
            </a:r>
            <a:r>
              <a:rPr lang="hu-HU" dirty="0"/>
              <a:t> felületi bevonat készítés technológiai lépései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2311DCD-1103-0F04-3F38-09C6CF427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2486025"/>
            <a:ext cx="1077277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9979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60C6A4-3F9B-E706-E1E2-F3BAE44E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/>
              <a:t>A </a:t>
            </a:r>
            <a:r>
              <a:rPr lang="hu-HU" dirty="0" err="1"/>
              <a:t>Slurry-seal</a:t>
            </a:r>
            <a:r>
              <a:rPr lang="hu-HU" dirty="0"/>
              <a:t> típusú felületi bevonat készítése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532B9F5-63C3-11CA-4754-6C6F481AA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907" y="2168851"/>
            <a:ext cx="3086100" cy="302895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24AA3C0-E163-740E-2AE8-44D1DAB21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385" y="3972729"/>
            <a:ext cx="3573084" cy="231172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D4F4BEE-7FD2-EA7F-EAEF-0CD47EC3F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147" y="1371600"/>
            <a:ext cx="3246320" cy="23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3498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87688" y="5762704"/>
            <a:ext cx="5486400" cy="432048"/>
          </a:xfrm>
        </p:spPr>
        <p:txBody>
          <a:bodyPr/>
          <a:lstStyle/>
          <a:p>
            <a:pPr algn="ctr"/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Üvegszálak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9" y="1415529"/>
            <a:ext cx="5500329" cy="402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DAED841-1A9A-1285-32E1-DE632DAC1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43" y="238899"/>
            <a:ext cx="998611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0576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75520" y="481266"/>
            <a:ext cx="8568952" cy="589546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repedések az útburkolat gyenge pontjai. Gyakran elszigetelve jelentkeznek.</a:t>
            </a:r>
          </a:p>
          <a:p>
            <a:pPr algn="just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felszínen megjelenő repedések a kopóréteg vízáteresztő képességét teszik tönkre. </a:t>
            </a:r>
            <a:r>
              <a:rPr lang="hu-H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víz az út első számú ellensége. </a:t>
            </a: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felület vízzáróságának az elvesztése lehetővé teszi, hogy a víz bejusson az alsóbb rétegekhez. Nagyon szoros kapcsolat van az alsó rétegek teherbíró képessége és víztartalma között.</a:t>
            </a:r>
          </a:p>
          <a:p>
            <a:pPr algn="just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vízzáróság elveszítése az alsó rétegek teherbírásának a csökkenését okozza, ami megnöveli a forgalom hatására létrejövő behajlásokat. A behajlások növekedése megnöveli az útburkolat két rétege közötti nyíróerőt, ami növeli a repedések kialakulását, azaz újabb repedések keletkeznek. A repedések számának növekedése elősegíti az útburkolat elemeinek szétbomlását a forgalom hatása alatt.</a:t>
            </a:r>
          </a:p>
          <a:p>
            <a:pPr algn="just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Nagyon gyakran egy útburkolat felújításánál amennyiben a felület 10 % vagy ennél több mennyiségben repedezett, a kopóréteg felújításáról döntenek.</a:t>
            </a:r>
            <a:r>
              <a:rPr lang="hu-H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algn="just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felületen megjelenő repedések elsődleges elemei annak a vizsgálatnak, vagy feltárásnak, ami alapján megállapítjuk egy kopóréteg élettartamának a végét.</a:t>
            </a:r>
          </a:p>
          <a:p>
            <a:pPr algn="just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Ezek a repedések előkészítő munkák nélkül nem teszik lehetővé, nagyon vékony műszaki megoldások, mint a felületi bevonat és a bitumenes homokiszap bevonatok kivitelezését.</a:t>
            </a:r>
          </a:p>
          <a:p>
            <a:pPr algn="just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döntésünk automatikusan egy legalább 5 cm vastag aszfaltréteg megépítése felé fog irányulni.</a:t>
            </a:r>
          </a:p>
          <a:p>
            <a:pPr algn="just"/>
            <a:endParaRPr lang="hu-H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8017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91544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hu-HU" sz="4000" dirty="0" err="1">
                <a:latin typeface="+mn-lt"/>
                <a:cs typeface="Times New Roman" pitchFamily="18" charset="0"/>
              </a:rPr>
              <a:t>Fibseal</a:t>
            </a:r>
            <a:r>
              <a:rPr lang="hu-HU" sz="4000" dirty="0">
                <a:latin typeface="+mn-lt"/>
                <a:cs typeface="Times New Roman" pitchFamily="18" charset="0"/>
              </a:rPr>
              <a:t> rétegek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91544" y="1628801"/>
            <a:ext cx="8229600" cy="4109269"/>
          </a:xfrm>
        </p:spPr>
        <p:txBody>
          <a:bodyPr>
            <a:normAutofit lnSpcReduction="10000"/>
          </a:bodyPr>
          <a:lstStyle/>
          <a:p>
            <a:pPr algn="just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vasbeton elmélettel teljesen hasonló módon az üvegszál bevitele egy bitumenes termékbe  olyan termék létrehozását segíti elő, ami egyesíti a bitumen (összenyomhatóság) és az üvegszál (húzás) előnyeit. </a:t>
            </a:r>
          </a:p>
          <a:p>
            <a:pPr algn="just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bitumen és az üvegszál egyesülése a bitumen üvegszálhoz való jó tapadó képességén alapul. Ebben az egyesülésben az üvegszál egy új, hajlékony, nagy behajlási ellenállással bíró anyag keletkezését biztosítja. Különösen ellenáll a nyíróerőknek (nyomvályú).</a:t>
            </a:r>
          </a:p>
          <a:p>
            <a:pPr marL="0" indent="0" algn="just">
              <a:buNone/>
            </a:pPr>
            <a:endParaRPr lang="hu-H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hu-H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üvegszálak fontosabb jellemzői:</a:t>
            </a:r>
          </a:p>
          <a:p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nyírási ellenállás és jó tapadás a bitumenhez,</a:t>
            </a:r>
          </a:p>
          <a:p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alkalmazásuk szerint változtatható hossz,</a:t>
            </a:r>
          </a:p>
          <a:p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felület egységre vetített súly (pl. 100 g/m2).</a:t>
            </a:r>
          </a:p>
        </p:txBody>
      </p:sp>
    </p:spTree>
    <p:extLst>
      <p:ext uri="{BB962C8B-B14F-4D97-AF65-F5344CB8AC3E}">
        <p14:creationId xmlns:p14="http://schemas.microsoft.com/office/powerpoint/2010/main" val="87033881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Fibseal</a:t>
            </a:r>
            <a:r>
              <a:rPr lang="hu-HU" sz="4000" dirty="0">
                <a:latin typeface="Calibri" panose="020F0502020204030204" pitchFamily="34" charset="0"/>
                <a:cs typeface="Calibri" panose="020F0502020204030204" pitchFamily="34" charset="0"/>
              </a:rPr>
              <a:t> beépítése, kivitelezése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1200" y="1700809"/>
            <a:ext cx="8229600" cy="44253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üvegszálak beépítése történhet:</a:t>
            </a:r>
            <a:endParaRPr lang="hu-H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hu-H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Hengeresen</a:t>
            </a: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változó szélességben és hosszban.  </a:t>
            </a:r>
          </a:p>
          <a:p>
            <a:pPr lvl="0"/>
            <a:r>
              <a:rPr lang="hu-H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Tekercsben</a:t>
            </a: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változó hosszúságban. </a:t>
            </a:r>
          </a:p>
          <a:p>
            <a:pPr marL="0" indent="0">
              <a:buNone/>
            </a:pPr>
            <a:endParaRPr lang="hu-H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r>
              <a:rPr lang="hu-H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Kivitelezés:</a:t>
            </a:r>
            <a:endParaRPr lang="hu-H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hu-H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Fibseal</a:t>
            </a: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lényegében egy helyszínen kevert bitumenes, üvegszövet réteg. </a:t>
            </a:r>
          </a:p>
          <a:p>
            <a:pPr algn="just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keverés a kivitelezés során jön létre, amikor is két bitumenréteg közé a helyszínen kerül be az üvegszövet réteg. A három réteg elterítése szinkronban történik. Kivitelezését egy speciális gép a </a:t>
            </a:r>
            <a:r>
              <a:rPr lang="hu-HU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Fibsealer</a:t>
            </a: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végzi.</a:t>
            </a:r>
          </a:p>
          <a:p>
            <a:pPr algn="just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Általában a </a:t>
            </a:r>
            <a:r>
              <a:rPr lang="hu-H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Fibseal</a:t>
            </a: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réteg egy zúzalékszórásos védőréteget kap, ami megvédi a rákerülő aszfaltréteg beépítése során.</a:t>
            </a:r>
          </a:p>
        </p:txBody>
      </p:sp>
    </p:spTree>
    <p:extLst>
      <p:ext uri="{BB962C8B-B14F-4D97-AF65-F5344CB8AC3E}">
        <p14:creationId xmlns:p14="http://schemas.microsoft.com/office/powerpoint/2010/main" val="399674800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1200" y="2138821"/>
            <a:ext cx="8229600" cy="2580358"/>
          </a:xfrm>
        </p:spPr>
        <p:txBody>
          <a:bodyPr>
            <a:noAutofit/>
          </a:bodyPr>
          <a:lstStyle/>
          <a:p>
            <a:pPr algn="just"/>
            <a:r>
              <a:rPr 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Egy új burkolat aszfaltrétegeinek építése közben.</a:t>
            </a:r>
          </a:p>
          <a:p>
            <a:pPr algn="just"/>
            <a:r>
              <a:rPr 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Burkolatként (vagy felújításként) egy élettartama végén lévő kopórétegen.</a:t>
            </a:r>
          </a:p>
          <a:p>
            <a:pPr marL="0" indent="0" algn="just">
              <a:buNone/>
            </a:pPr>
            <a:r>
              <a:rPr lang="hu-HU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 mai napig ez a leggyakrabban alkalmazott felhasználási terület.)</a:t>
            </a:r>
            <a:endParaRPr lang="hu-H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Kopórétegként annak a teljes élettartama alatt.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9CF5B5E-044A-B383-BC37-B642FBF5FA24}"/>
              </a:ext>
            </a:extLst>
          </p:cNvPr>
          <p:cNvSpPr txBox="1"/>
          <p:nvPr/>
        </p:nvSpPr>
        <p:spPr>
          <a:xfrm>
            <a:off x="1771475" y="620676"/>
            <a:ext cx="8649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hu-HU" sz="4000" dirty="0">
                <a:cs typeface="Times New Roman" pitchFamily="18" charset="0"/>
              </a:rPr>
              <a:t>A </a:t>
            </a:r>
            <a:r>
              <a:rPr lang="hu-HU" sz="4000" dirty="0" err="1">
                <a:cs typeface="Times New Roman" pitchFamily="18" charset="0"/>
              </a:rPr>
              <a:t>Fibseal</a:t>
            </a:r>
            <a:r>
              <a:rPr lang="hu-HU" sz="4000" dirty="0">
                <a:cs typeface="Times New Roman" pitchFamily="18" charset="0"/>
              </a:rPr>
              <a:t> rétegek alkalmazási területei</a:t>
            </a:r>
          </a:p>
        </p:txBody>
      </p:sp>
    </p:spTree>
    <p:extLst>
      <p:ext uri="{BB962C8B-B14F-4D97-AF65-F5344CB8AC3E}">
        <p14:creationId xmlns:p14="http://schemas.microsoft.com/office/powerpoint/2010/main" val="179947294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31704" y="332656"/>
            <a:ext cx="5486400" cy="792088"/>
          </a:xfrm>
        </p:spPr>
        <p:txBody>
          <a:bodyPr>
            <a:noAutofit/>
          </a:bodyPr>
          <a:lstStyle/>
          <a:p>
            <a:pPr algn="ctr"/>
            <a:r>
              <a:rPr lang="hu-HU" sz="4000" b="0" dirty="0">
                <a:latin typeface="+mn-lt"/>
                <a:cs typeface="Times New Roman" pitchFamily="18" charset="0"/>
              </a:rPr>
              <a:t>Géplánc</a:t>
            </a:r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431704" y="1556792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360946148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26876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2090645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90751" y="1155701"/>
            <a:ext cx="7759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Az ÚME kiadások, és ezzel együtt a MAÚT „Csipkerózsika” álmába esnek</a:t>
            </a:r>
          </a:p>
        </p:txBody>
      </p:sp>
      <p:pic>
        <p:nvPicPr>
          <p:cNvPr id="82947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4" y="3433764"/>
            <a:ext cx="4930775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915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124744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422747753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196752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354482087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26876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195194923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26876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242061811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340768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261271437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26876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55385780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340768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412832145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26876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394540862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26876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144287696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8" b="25178"/>
          <a:stretch>
            <a:fillRect/>
          </a:stretch>
        </p:blipFill>
        <p:spPr>
          <a:xfrm>
            <a:off x="3287688" y="126876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2435635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églalap 2"/>
          <p:cNvSpPr>
            <a:spLocks noChangeArrowheads="1"/>
          </p:cNvSpPr>
          <p:nvPr/>
        </p:nvSpPr>
        <p:spPr bwMode="auto">
          <a:xfrm>
            <a:off x="1930400" y="2074864"/>
            <a:ext cx="85217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1400" b="1" dirty="0">
                <a:latin typeface="Tahoma" panose="020B0604030504040204" pitchFamily="34" charset="0"/>
                <a:cs typeface="Tahoma" panose="020B0604030504040204" pitchFamily="34" charset="0"/>
              </a:rPr>
              <a:t>2016. május: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latin typeface="Tahoma" panose="020B0604030504040204" pitchFamily="34" charset="0"/>
                <a:cs typeface="Tahoma" panose="020B0604030504040204" pitchFamily="34" charset="0"/>
              </a:rPr>
              <a:t>Közutak tervezésének szabályozása (KTSZ)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latin typeface="Tahoma" panose="020B0604030504040204" pitchFamily="34" charset="0"/>
                <a:cs typeface="Tahoma" panose="020B0604030504040204" pitchFamily="34" charset="0"/>
              </a:rPr>
              <a:t>Közutak forgalomszabályozása (KFSZ, 20/1984 KM rend. helyett)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1400" b="1" i="1" dirty="0">
                <a:latin typeface="Tahoma" panose="020B0604030504040204" pitchFamily="34" charset="0"/>
                <a:cs typeface="Tahoma" panose="020B0604030504040204" pitchFamily="34" charset="0"/>
              </a:rPr>
              <a:t>Közutak építésének szabályozása (KÉSZ)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latin typeface="Tahoma" panose="020B0604030504040204" pitchFamily="34" charset="0"/>
                <a:cs typeface="Tahoma" panose="020B0604030504040204" pitchFamily="34" charset="0"/>
              </a:rPr>
              <a:t>Közutak kezelésének szabályozása (KKSZ, 6/1998 KHVM és 5/2004 GKM)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latin typeface="Tahoma" panose="020B0604030504040204" pitchFamily="34" charset="0"/>
                <a:cs typeface="Tahoma" panose="020B0604030504040204" pitchFamily="34" charset="0"/>
              </a:rPr>
              <a:t>Hidak tervezésének, építésének és kezelésének szabályozása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u-HU" alt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+1: ÚME rendelet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hu-HU" altLang="hu-HU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1400" b="1" dirty="0">
                <a:latin typeface="Tahoma" panose="020B0604030504040204" pitchFamily="34" charset="0"/>
                <a:cs typeface="Tahoma" panose="020B0604030504040204" pitchFamily="34" charset="0"/>
              </a:rPr>
              <a:t>2017. április: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latin typeface="Tahoma" panose="020B0604030504040204" pitchFamily="34" charset="0"/>
                <a:cs typeface="Tahoma" panose="020B0604030504040204" pitchFamily="34" charset="0"/>
              </a:rPr>
              <a:t>A közutak igazgatásáról szóló 19/1994. (V.31.) KHVM rendelet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latin typeface="Tahoma" panose="020B0604030504040204" pitchFamily="34" charset="0"/>
                <a:cs typeface="Tahoma" panose="020B0604030504040204" pitchFamily="34" charset="0"/>
              </a:rPr>
              <a:t>A közutak műtárgyainak tervezéséről szóló NFM rendelet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latin typeface="Tahoma" panose="020B0604030504040204" pitchFamily="34" charset="0"/>
                <a:cs typeface="Tahoma" panose="020B0604030504040204" pitchFamily="34" charset="0"/>
              </a:rPr>
              <a:t>A közúti visszatartó rendszerek kialakításáról szóló NFM rendelet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latin typeface="Tahoma" panose="020B0604030504040204" pitchFamily="34" charset="0"/>
                <a:cs typeface="Tahoma" panose="020B0604030504040204" pitchFamily="34" charset="0"/>
              </a:rPr>
              <a:t>A közutak megvilágításának szabályozásáról szóló NFM rendelet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latin typeface="Tahoma" panose="020B0604030504040204" pitchFamily="34" charset="0"/>
                <a:cs typeface="Tahoma" panose="020B0604030504040204" pitchFamily="34" charset="0"/>
              </a:rPr>
              <a:t>(+1: Útépítési alapfogalmak)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hu-HU" altLang="hu-HU" sz="1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1400" b="1" dirty="0">
                <a:latin typeface="Tahoma" panose="020B0604030504040204" pitchFamily="34" charset="0"/>
                <a:cs typeface="Tahoma" panose="020B0604030504040204" pitchFamily="34" charset="0"/>
              </a:rPr>
              <a:t>2018. szeptember: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latin typeface="Tahoma" panose="020B0604030504040204" pitchFamily="34" charset="0"/>
                <a:cs typeface="Tahoma" panose="020B0604030504040204" pitchFamily="34" charset="0"/>
              </a:rPr>
              <a:t>Az országos közúthálózat területén megvalósuló kísérleti út- és hídépítési munkák szabályozásáról </a:t>
            </a:r>
          </a:p>
        </p:txBody>
      </p:sp>
      <p:sp>
        <p:nvSpPr>
          <p:cNvPr id="23555" name="Cím 1"/>
          <p:cNvSpPr txBox="1">
            <a:spLocks/>
          </p:cNvSpPr>
          <p:nvPr/>
        </p:nvSpPr>
        <p:spPr bwMode="auto">
          <a:xfrm>
            <a:off x="1930400" y="177800"/>
            <a:ext cx="8051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NFM felkérésre a Magyar Közút által előkészített rendeletek listája</a:t>
            </a:r>
          </a:p>
        </p:txBody>
      </p:sp>
    </p:spTree>
    <p:extLst>
      <p:ext uri="{BB962C8B-B14F-4D97-AF65-F5344CB8AC3E}">
        <p14:creationId xmlns:p14="http://schemas.microsoft.com/office/powerpoint/2010/main" val="307108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26876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93992421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340768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356065255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8" b="25178"/>
          <a:stretch>
            <a:fillRect/>
          </a:stretch>
        </p:blipFill>
        <p:spPr>
          <a:xfrm>
            <a:off x="3287688" y="126876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287136116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8" b="25178"/>
          <a:stretch>
            <a:fillRect/>
          </a:stretch>
        </p:blipFill>
        <p:spPr>
          <a:xfrm>
            <a:off x="3287688" y="1412776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149651077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359696" y="126876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132819330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59696" y="404664"/>
            <a:ext cx="5486400" cy="692696"/>
          </a:xfrm>
        </p:spPr>
        <p:txBody>
          <a:bodyPr>
            <a:noAutofit/>
          </a:bodyPr>
          <a:lstStyle/>
          <a:p>
            <a:pPr algn="ctr"/>
            <a:r>
              <a:rPr lang="hu-HU" sz="4400" dirty="0">
                <a:latin typeface="Times New Roman" pitchFamily="18" charset="0"/>
                <a:cs typeface="Times New Roman" pitchFamily="18" charset="0"/>
              </a:rPr>
              <a:t>Kivitelezés</a:t>
            </a:r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359696" y="1772816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103809149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26876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426939977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26876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4803145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8" b="25178"/>
          <a:stretch>
            <a:fillRect/>
          </a:stretch>
        </p:blipFill>
        <p:spPr>
          <a:xfrm>
            <a:off x="3287688" y="126876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156730253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196752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1529145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zövegdoboz 1"/>
          <p:cNvSpPr txBox="1">
            <a:spLocks noChangeArrowheads="1"/>
          </p:cNvSpPr>
          <p:nvPr/>
        </p:nvSpPr>
        <p:spPr bwMode="auto">
          <a:xfrm>
            <a:off x="1866016" y="381339"/>
            <a:ext cx="85282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hu-HU" altLang="hu-H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Ébredés az álomból - 2017.</a:t>
            </a:r>
          </a:p>
        </p:txBody>
      </p:sp>
      <p:pic>
        <p:nvPicPr>
          <p:cNvPr id="84995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6" y="2673350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1" y="4144964"/>
            <a:ext cx="257651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4741863"/>
            <a:ext cx="12557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3235325"/>
            <a:ext cx="9461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Kép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9" y="2593976"/>
            <a:ext cx="1677987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Kép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1" y="3714750"/>
            <a:ext cx="1274763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499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196752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65619790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196752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362793840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196752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413926120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5871"/>
          <a:stretch>
            <a:fillRect/>
          </a:stretch>
        </p:blipFill>
        <p:spPr>
          <a:xfrm>
            <a:off x="3287688" y="1196752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280693103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BF23DF-1EB5-50AD-49FB-31E375B77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Mart aszfaltos útfelújítás + FB</a:t>
            </a:r>
          </a:p>
        </p:txBody>
      </p:sp>
      <p:pic>
        <p:nvPicPr>
          <p:cNvPr id="5" name="Kép 4" descr="A képen fű, kültéri, talaj, út látható&#10;&#10;Automatikusan generált leírás">
            <a:extLst>
              <a:ext uri="{FF2B5EF4-FFF2-40B4-BE49-F238E27FC236}">
                <a16:creationId xmlns:a16="http://schemas.microsoft.com/office/drawing/2014/main" id="{C4F29608-BC34-6560-FEDE-53709613A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32" y="1921078"/>
            <a:ext cx="2784271" cy="3712361"/>
          </a:xfrm>
          <a:prstGeom prst="rect">
            <a:avLst/>
          </a:prstGeom>
        </p:spPr>
      </p:pic>
      <p:pic>
        <p:nvPicPr>
          <p:cNvPr id="7" name="Kép 6" descr="A képen fű, út, ég, kültéri látható&#10;&#10;Automatikusan generált leírás">
            <a:extLst>
              <a:ext uri="{FF2B5EF4-FFF2-40B4-BE49-F238E27FC236}">
                <a16:creationId xmlns:a16="http://schemas.microsoft.com/office/drawing/2014/main" id="{12089CE0-41A3-35E5-3AC9-84F8FA03E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864" y="1921078"/>
            <a:ext cx="2784271" cy="3712361"/>
          </a:xfrm>
          <a:prstGeom prst="rect">
            <a:avLst/>
          </a:prstGeom>
        </p:spPr>
      </p:pic>
      <p:pic>
        <p:nvPicPr>
          <p:cNvPr id="9" name="Kép 8" descr="A képen fű, kültéri, ég, út látható&#10;&#10;Automatikusan generált leírás">
            <a:extLst>
              <a:ext uri="{FF2B5EF4-FFF2-40B4-BE49-F238E27FC236}">
                <a16:creationId xmlns:a16="http://schemas.microsoft.com/office/drawing/2014/main" id="{D04FF67E-782D-CF4E-9F70-DFD27AC34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896" y="1921078"/>
            <a:ext cx="2784272" cy="371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4589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FFFCC8EE-2310-59E6-FA6D-08CCD287807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175277" y="1460175"/>
            <a:ext cx="7841445" cy="393765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Technológia</a:t>
            </a:r>
          </a:p>
          <a:p>
            <a:pPr lvl="1"/>
            <a:r>
              <a:rPr lang="hu-HU" dirty="0"/>
              <a:t>15-18 cm martaszfalt terítés </a:t>
            </a:r>
            <a:r>
              <a:rPr lang="hu-HU" dirty="0" err="1"/>
              <a:t>finiserrel</a:t>
            </a:r>
            <a:endParaRPr lang="hu-HU" dirty="0"/>
          </a:p>
          <a:p>
            <a:pPr lvl="1"/>
            <a:r>
              <a:rPr lang="hu-HU" dirty="0"/>
              <a:t>2-3 hengermenet</a:t>
            </a:r>
          </a:p>
          <a:p>
            <a:pPr lvl="1"/>
            <a:r>
              <a:rPr lang="hu-HU" dirty="0"/>
              <a:t>2 réteg felületi bevonat lezárásra</a:t>
            </a:r>
          </a:p>
          <a:p>
            <a:pPr marL="0" indent="0">
              <a:buNone/>
            </a:pPr>
            <a:r>
              <a:rPr lang="hu-HU" dirty="0"/>
              <a:t>Javasolt helyszínek</a:t>
            </a:r>
          </a:p>
          <a:p>
            <a:pPr lvl="1"/>
            <a:r>
              <a:rPr lang="hu-HU" dirty="0"/>
              <a:t>kisforgalmú 4 és 5 számjegyű összekötő és bekötő utak</a:t>
            </a:r>
          </a:p>
          <a:p>
            <a:pPr lvl="1"/>
            <a:r>
              <a:rPr lang="hu-HU" dirty="0"/>
              <a:t>olyan helyszínen, amit egész napon át ér a Nap</a:t>
            </a:r>
          </a:p>
          <a:p>
            <a:pPr marL="0" indent="0">
              <a:buNone/>
            </a:pPr>
            <a:r>
              <a:rPr lang="hu-HU" dirty="0"/>
              <a:t>Kivitelezés időszaka</a:t>
            </a:r>
          </a:p>
          <a:p>
            <a:pPr lvl="1"/>
            <a:r>
              <a:rPr lang="hu-HU" dirty="0"/>
              <a:t>kizárólag meleg napos időben</a:t>
            </a:r>
          </a:p>
        </p:txBody>
      </p:sp>
    </p:spTree>
    <p:extLst>
      <p:ext uri="{BB962C8B-B14F-4D97-AF65-F5344CB8AC3E}">
        <p14:creationId xmlns:p14="http://schemas.microsoft.com/office/powerpoint/2010/main" val="243192412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714ED-31EA-712E-5532-A4E9E90C8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3A3F56-5376-11FF-0472-21B82B405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341" y="2966712"/>
            <a:ext cx="8191318" cy="961475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Harmadik ellenőrző kérdés !!!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D3544FB-29AA-7099-F109-5C4FBB849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305" y="515094"/>
            <a:ext cx="2190750" cy="222885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7136FAA-190B-4D3A-1A1F-B21B649CE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15094"/>
            <a:ext cx="2190750" cy="222885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273BA91-FE96-45CD-2707-65C4D2220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5" y="4150955"/>
            <a:ext cx="21907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6350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426E0-B6DD-BE23-75BD-AF3A3F733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18EEFF95-FA3A-6EFD-D99D-746DFC34DC21}"/>
              </a:ext>
            </a:extLst>
          </p:cNvPr>
          <p:cNvSpPr txBox="1"/>
          <p:nvPr/>
        </p:nvSpPr>
        <p:spPr>
          <a:xfrm>
            <a:off x="1643791" y="1039649"/>
            <a:ext cx="890441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altLang="hu-HU" sz="3200" b="1" dirty="0">
                <a:latin typeface="+mj-lt"/>
                <a:ea typeface="+mj-ea"/>
                <a:cs typeface="+mj-cs"/>
              </a:rPr>
              <a:t>A mart aszfaltos útfelújítás során hány cm vastagságban terítette az anyagot a </a:t>
            </a:r>
            <a:r>
              <a:rPr lang="hu-HU" altLang="hu-HU" sz="3200" b="1" dirty="0" err="1">
                <a:latin typeface="+mj-lt"/>
                <a:ea typeface="+mj-ea"/>
                <a:cs typeface="+mj-cs"/>
              </a:rPr>
              <a:t>finiser</a:t>
            </a:r>
            <a:r>
              <a:rPr lang="hu-HU" altLang="hu-HU" sz="3200" b="1" dirty="0">
                <a:latin typeface="+mj-lt"/>
                <a:ea typeface="+mj-ea"/>
                <a:cs typeface="+mj-cs"/>
              </a:rPr>
              <a:t>?</a:t>
            </a:r>
          </a:p>
          <a:p>
            <a:endParaRPr lang="hu-HU" sz="3200" b="1" dirty="0">
              <a:latin typeface="+mj-lt"/>
              <a:ea typeface="+mj-ea"/>
              <a:cs typeface="+mj-cs"/>
            </a:endParaRPr>
          </a:p>
          <a:p>
            <a:pPr marL="342900" indent="-342900">
              <a:buAutoNum type="alphaLcParenR"/>
            </a:pPr>
            <a:r>
              <a:rPr lang="hu-HU" sz="3200" b="1" dirty="0">
                <a:latin typeface="+mj-lt"/>
                <a:ea typeface="+mj-ea"/>
                <a:cs typeface="+mj-cs"/>
              </a:rPr>
              <a:t> 15-18</a:t>
            </a:r>
          </a:p>
          <a:p>
            <a:pPr marL="342900" indent="-342900">
              <a:buAutoNum type="alphaLcParenR"/>
            </a:pPr>
            <a:endParaRPr lang="hu-HU" sz="3200" b="1" dirty="0">
              <a:latin typeface="+mj-lt"/>
              <a:ea typeface="+mj-ea"/>
              <a:cs typeface="+mj-cs"/>
            </a:endParaRPr>
          </a:p>
          <a:p>
            <a:pPr marL="342900" indent="-342900">
              <a:buAutoNum type="alphaLcParenR"/>
            </a:pPr>
            <a:r>
              <a:rPr lang="hu-HU" sz="3200" b="1" dirty="0">
                <a:latin typeface="+mj-lt"/>
                <a:ea typeface="+mj-ea"/>
                <a:cs typeface="+mj-cs"/>
              </a:rPr>
              <a:t> 19-22</a:t>
            </a:r>
          </a:p>
          <a:p>
            <a:pPr marL="342900" indent="-342900">
              <a:buAutoNum type="alphaLcParenR"/>
            </a:pPr>
            <a:endParaRPr lang="hu-HU" sz="3200" b="1" dirty="0">
              <a:latin typeface="+mj-lt"/>
              <a:ea typeface="+mj-ea"/>
              <a:cs typeface="+mj-cs"/>
            </a:endParaRPr>
          </a:p>
          <a:p>
            <a:pPr marL="342900" indent="-342900">
              <a:buAutoNum type="alphaLcParenR"/>
            </a:pPr>
            <a:r>
              <a:rPr lang="hu-HU" sz="3200" b="1" dirty="0">
                <a:latin typeface="+mj-lt"/>
                <a:ea typeface="+mj-ea"/>
                <a:cs typeface="+mj-cs"/>
              </a:rPr>
              <a:t> 11-14</a:t>
            </a:r>
          </a:p>
          <a:p>
            <a:pPr marL="342900" indent="-342900">
              <a:buAutoNum type="alphaLcParenR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468768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ctrTitle" idx="4294967295"/>
          </p:nvPr>
        </p:nvSpPr>
        <p:spPr>
          <a:xfrm>
            <a:off x="1384300" y="1780382"/>
            <a:ext cx="4787900" cy="838200"/>
          </a:xfrm>
        </p:spPr>
        <p:txBody>
          <a:bodyPr anchor="b">
            <a:noAutofit/>
          </a:bodyPr>
          <a:lstStyle/>
          <a:p>
            <a:pPr algn="ctr" eaLnBrk="1" hangingPunct="1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Befejező gondolat: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20750" y="3451225"/>
            <a:ext cx="80518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79500" indent="0" algn="just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hu-HU" sz="2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„A világ, amit teremtettünk a gondolkodásunk eredménye; nem lehet megváltoztatni gondolkodásunk megváltoztatása nélkül.” </a:t>
            </a:r>
            <a:r>
              <a:rPr lang="hu-HU" alt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(Albert Einstein)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hu-HU" altLang="hu-H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FontTx/>
              <a:buNone/>
              <a:defRPr/>
            </a:pPr>
            <a:r>
              <a:rPr lang="hu-HU" altLang="hu-HU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FontTx/>
              <a:buNone/>
              <a:defRPr/>
            </a:pPr>
            <a:endParaRPr lang="hu-HU" altLang="hu-HU" sz="1500" b="1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60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703264"/>
            <a:ext cx="2536825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930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1670" y="380312"/>
            <a:ext cx="7188330" cy="892658"/>
          </a:xfrm>
        </p:spPr>
        <p:txBody>
          <a:bodyPr>
            <a:noAutofit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figyelmet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3" name="Tartalom hely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93" y="1697038"/>
            <a:ext cx="382905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812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1589088" y="428626"/>
            <a:ext cx="95869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81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1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1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1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1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1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1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1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1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ÚMSZB - </a:t>
            </a:r>
            <a:b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Útügyi Műszaki Szabályozási Bizottság </a:t>
            </a:r>
          </a:p>
        </p:txBody>
      </p:sp>
      <p:sp>
        <p:nvSpPr>
          <p:cNvPr id="86019" name="Téglalap 4"/>
          <p:cNvSpPr>
            <a:spLocks noChangeArrowheads="1"/>
          </p:cNvSpPr>
          <p:nvPr/>
        </p:nvSpPr>
        <p:spPr bwMode="auto">
          <a:xfrm>
            <a:off x="1589088" y="3257550"/>
            <a:ext cx="89408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defTabSz="3810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 defTabSz="3810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defTabSz="3810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defTabSz="3810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defTabSz="3810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1183/2017. (IV. 10.) Korm. határozat az Útügyi Műszaki Szabályozási Bizottságról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endParaRPr lang="hu-HU" altLang="hu-HU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16/2017. (V. 25.) NFM rendelet: az útügyi műszaki előírások </a:t>
            </a:r>
            <a:b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kidolgozására, kiadására és közzétételére vonatkozó </a:t>
            </a:r>
            <a:b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szabályokról</a:t>
            </a:r>
          </a:p>
        </p:txBody>
      </p:sp>
    </p:spTree>
    <p:extLst>
      <p:ext uri="{BB962C8B-B14F-4D97-AF65-F5344CB8AC3E}">
        <p14:creationId xmlns:p14="http://schemas.microsoft.com/office/powerpoint/2010/main" val="56738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9982200" cy="1741971"/>
          </a:xfrm>
        </p:spPr>
        <p:txBody>
          <a:bodyPr>
            <a:normAutofit/>
          </a:bodyPr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Mottó:</a:t>
            </a:r>
            <a:b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</a:b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„Környezetünk védelme a jövőnk záloga.”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Zavaros Csiga, Rajzfilm, Álla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4825" y="2553827"/>
            <a:ext cx="3875750" cy="3765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800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églalap 1"/>
          <p:cNvSpPr>
            <a:spLocks noChangeArrowheads="1"/>
          </p:cNvSpPr>
          <p:nvPr/>
        </p:nvSpPr>
        <p:spPr bwMode="auto">
          <a:xfrm>
            <a:off x="1724026" y="2954338"/>
            <a:ext cx="86518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hu-HU" altLang="hu-HU" sz="1600">
                <a:latin typeface="Tahoma" panose="020B0604030504040204" pitchFamily="34" charset="0"/>
                <a:cs typeface="Tahoma" panose="020B0604030504040204" pitchFamily="34" charset="0"/>
              </a:rPr>
              <a:t>1.) Megjelentek az ÚME-k a Magyar Közút honlapján:</a:t>
            </a:r>
          </a:p>
          <a:p>
            <a:r>
              <a:rPr lang="hu-HU" altLang="hu-HU" sz="160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http://internet.kozut.hu/ume/Lapok/jovahagyott.aspx</a:t>
            </a:r>
            <a:endParaRPr lang="hu-HU" altLang="hu-HU" sz="1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hu-HU" altLang="hu-HU" sz="1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u-HU" altLang="hu-HU" sz="1600">
                <a:latin typeface="Tahoma" panose="020B0604030504040204" pitchFamily="34" charset="0"/>
                <a:cs typeface="Tahoma" panose="020B0604030504040204" pitchFamily="34" charset="0"/>
              </a:rPr>
              <a:t>2.) Műszaki eltérések (felmentések az ÚME-k alól):</a:t>
            </a:r>
          </a:p>
          <a:p>
            <a:r>
              <a:rPr lang="hu-HU" altLang="hu-HU" sz="160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http://internet.kozut.hu/ume/Lapok/muszakielteres.aspx</a:t>
            </a:r>
            <a:endParaRPr lang="hu-HU" altLang="hu-HU" sz="1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hu-HU" altLang="hu-HU" sz="1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u-HU" altLang="hu-HU" sz="1600">
                <a:latin typeface="Tahoma" panose="020B0604030504040204" pitchFamily="34" charset="0"/>
                <a:cs typeface="Tahoma" panose="020B0604030504040204" pitchFamily="34" charset="0"/>
              </a:rPr>
              <a:t>3.) Éves munkaterv elfogadása</a:t>
            </a:r>
          </a:p>
          <a:p>
            <a:endParaRPr lang="hu-HU" altLang="hu-HU" sz="1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u-HU" altLang="hu-HU" sz="1600">
                <a:latin typeface="Tahoma" panose="020B0604030504040204" pitchFamily="34" charset="0"/>
                <a:cs typeface="Tahoma" panose="020B0604030504040204" pitchFamily="34" charset="0"/>
              </a:rPr>
              <a:t>4.) ÚME-k jóváhagyása</a:t>
            </a:r>
          </a:p>
          <a:p>
            <a:endParaRPr lang="hu-HU" altLang="hu-HU" sz="1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u-HU" altLang="hu-HU" sz="1600">
                <a:latin typeface="Tahoma" panose="020B0604030504040204" pitchFamily="34" charset="0"/>
                <a:cs typeface="Tahoma" panose="020B0604030504040204" pitchFamily="34" charset="0"/>
              </a:rPr>
              <a:t>+1) Titkársági feladatok: Magyar Közút (ennek keretében szerződött a MAÚT-tal)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1724026" y="225428"/>
            <a:ext cx="8651875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81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1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1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1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1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1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1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1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1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ÚMSZB - </a:t>
            </a:r>
            <a:b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Útügyi Műszaki Szabályozási Bizottság feladatai </a:t>
            </a:r>
          </a:p>
        </p:txBody>
      </p:sp>
      <p:pic>
        <p:nvPicPr>
          <p:cNvPr id="8704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3" t="17416" r="17354" b="941"/>
          <a:stretch>
            <a:fillRect/>
          </a:stretch>
        </p:blipFill>
        <p:spPr bwMode="auto">
          <a:xfrm>
            <a:off x="6953250" y="2505076"/>
            <a:ext cx="342265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889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églalap 3"/>
          <p:cNvSpPr>
            <a:spLocks noChangeArrowheads="1"/>
          </p:cNvSpPr>
          <p:nvPr/>
        </p:nvSpPr>
        <p:spPr bwMode="auto">
          <a:xfrm>
            <a:off x="2595681" y="593341"/>
            <a:ext cx="70006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hu-HU" altLang="hu-H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2018-2021/(2025)</a:t>
            </a:r>
            <a:endParaRPr lang="hu-HU" altLang="hu-HU" sz="7200" dirty="0">
              <a:latin typeface="+mn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379901" y="2448011"/>
            <a:ext cx="9432197" cy="298543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defRPr/>
            </a:pPr>
            <a: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Minden ÚME újuljon meg!</a:t>
            </a:r>
          </a:p>
          <a:p>
            <a:pPr algn="just">
              <a:defRPr/>
            </a:pPr>
            <a:endParaRPr lang="hu-HU" altLang="hu-HU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defRPr/>
            </a:pP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A megújuláskor figyelembe veendő szempontok:</a:t>
            </a:r>
          </a:p>
          <a:p>
            <a:pPr lvl="1" algn="just">
              <a:buFont typeface="Arial" panose="020B0604020202020204" pitchFamily="34" charset="0"/>
              <a:buChar char="•"/>
              <a:defRPr/>
            </a:pP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lesznek újak (a műszaki szükségesség, innovációk generálják),</a:t>
            </a:r>
          </a:p>
          <a:p>
            <a:pPr lvl="1" algn="just">
              <a:buFont typeface="Arial" panose="020B0604020202020204" pitchFamily="34" charset="0"/>
              <a:buChar char="•"/>
              <a:defRPr/>
            </a:pP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lesznek módosítások, felújított </a:t>
            </a:r>
            <a:r>
              <a:rPr lang="hu-HU" altLang="hu-HU" sz="2400" dirty="0" err="1">
                <a:latin typeface="Tahoma" panose="020B0604030504040204" pitchFamily="34" charset="0"/>
                <a:cs typeface="Tahoma" panose="020B0604030504040204" pitchFamily="34" charset="0"/>
              </a:rPr>
              <a:t>ÚME-k</a:t>
            </a: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1" algn="just">
              <a:buFont typeface="Arial" panose="020B0604020202020204" pitchFamily="34" charset="0"/>
              <a:buChar char="•"/>
              <a:defRPr/>
            </a:pP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lesznek összevonások, és végül</a:t>
            </a:r>
          </a:p>
          <a:p>
            <a:pPr lvl="1" algn="just">
              <a:buFont typeface="Arial" panose="020B0604020202020204" pitchFamily="34" charset="0"/>
              <a:buChar char="•"/>
              <a:defRPr/>
            </a:pP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lesznek megszüntetések.</a:t>
            </a:r>
          </a:p>
        </p:txBody>
      </p:sp>
    </p:spTree>
    <p:extLst>
      <p:ext uri="{BB962C8B-B14F-4D97-AF65-F5344CB8AC3E}">
        <p14:creationId xmlns:p14="http://schemas.microsoft.com/office/powerpoint/2010/main" val="3757462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3759199" y="509014"/>
            <a:ext cx="4673600" cy="648666"/>
          </a:xfrm>
        </p:spPr>
        <p:txBody>
          <a:bodyPr/>
          <a:lstStyle/>
          <a:p>
            <a:pPr algn="ctr"/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Tartalomjegyzék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799284" y="1753297"/>
            <a:ext cx="10593431" cy="3942825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Útügyi Műszaki Szabályozási Bizottság tagi összetétele</a:t>
            </a:r>
          </a:p>
          <a:p>
            <a:pPr marL="457200" indent="-457200" algn="l">
              <a:buFont typeface="+mj-lt"/>
              <a:buAutoNum type="arabicPeriod"/>
            </a:pPr>
            <a:r>
              <a:rPr 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Útügyi Műszaki Szabályozási Bizottság szabályozási háttere</a:t>
            </a:r>
          </a:p>
          <a:p>
            <a:pPr marL="457200" indent="-457200" algn="l">
              <a:buFont typeface="+mj-lt"/>
              <a:buAutoNum type="arabicPeriod"/>
            </a:pPr>
            <a:r>
              <a:rPr 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Útügyi Műszaki Szabályozási Bizottság üléseinek száma</a:t>
            </a:r>
          </a:p>
          <a:p>
            <a:pPr marL="457200" indent="-457200" algn="l">
              <a:buFont typeface="+mj-lt"/>
              <a:buAutoNum type="arabicPeriod"/>
            </a:pPr>
            <a:r>
              <a:rPr 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Útügyi Műszaki Szabályozási Bizottság tevékenysége 2022. – műszaki eltérési kérelmek</a:t>
            </a:r>
          </a:p>
          <a:p>
            <a:pPr marL="457200" indent="-457200" algn="l">
              <a:buFont typeface="+mj-lt"/>
              <a:buAutoNum type="arabicPeriod"/>
            </a:pPr>
            <a:r>
              <a:rPr 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Útügyi műszaki előírások kidolgozásának szerződéses háttere</a:t>
            </a:r>
          </a:p>
          <a:p>
            <a:pPr marL="457200" indent="-457200" algn="l">
              <a:buFont typeface="+mj-lt"/>
              <a:buAutoNum type="arabicPeriod"/>
            </a:pPr>
            <a:r>
              <a:rPr 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Útügyi Műszaki Szabályozási Bizottság által   elfogadott útügyi műszaki előírások </a:t>
            </a:r>
          </a:p>
          <a:p>
            <a:pPr algn="l"/>
            <a:r>
              <a:rPr lang="hu-H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   Útügyi műszaki előírások kidolgozásának folyamata</a:t>
            </a:r>
          </a:p>
          <a:p>
            <a:pPr marL="457200" indent="-457200">
              <a:buFont typeface="+mj-lt"/>
              <a:buAutoNum type="arabicPeriod"/>
            </a:pPr>
            <a:endParaRPr lang="hu-HU" sz="1400" dirty="0"/>
          </a:p>
          <a:p>
            <a:r>
              <a:rPr lang="hu-HU" sz="1400" dirty="0"/>
              <a:t> </a:t>
            </a:r>
          </a:p>
          <a:p>
            <a:pPr marL="457200" indent="-457200">
              <a:buFont typeface="+mj-lt"/>
              <a:buAutoNum type="arabicPeriod"/>
            </a:pPr>
            <a:endParaRPr lang="hu-HU" sz="1400" dirty="0"/>
          </a:p>
          <a:p>
            <a:pPr marL="457200" indent="-457200">
              <a:buFont typeface="+mj-lt"/>
              <a:buAutoNum type="arabicPeriod"/>
            </a:pPr>
            <a:endParaRPr lang="hu-HU" sz="1400" dirty="0"/>
          </a:p>
          <a:p>
            <a:pPr marL="457200" indent="-457200">
              <a:buFont typeface="+mj-lt"/>
              <a:buAutoNum type="arabicPeriod"/>
            </a:pPr>
            <a:endParaRPr lang="hu-HU" sz="1400" dirty="0"/>
          </a:p>
          <a:p>
            <a:pPr marL="457200" indent="-457200">
              <a:buFont typeface="+mj-lt"/>
              <a:buAutoNum type="arabicPeriod"/>
            </a:pPr>
            <a:endParaRPr lang="hu-HU" sz="1400" dirty="0"/>
          </a:p>
          <a:p>
            <a:pPr marL="457200" indent="-457200">
              <a:buFont typeface="+mj-lt"/>
              <a:buAutoNum type="arabicPeriod"/>
            </a:pPr>
            <a:endParaRPr lang="hu-HU" sz="1400" dirty="0"/>
          </a:p>
          <a:p>
            <a:endParaRPr lang="hu-HU" dirty="0"/>
          </a:p>
          <a:p>
            <a:r>
              <a:rPr lang="hu-HU" dirty="0"/>
              <a:t> 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2486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BBFF43F7-8D61-47C0-868F-B4C96CD42C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7072" y="295855"/>
            <a:ext cx="10788242" cy="1180275"/>
          </a:xfrm>
        </p:spPr>
        <p:txBody>
          <a:bodyPr/>
          <a:lstStyle/>
          <a:p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Útügyi Műszaki Szabályozási Bizottság tagi összetétele </a:t>
            </a:r>
          </a:p>
          <a:p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43F3DF7-47C5-4BB9-8016-917EB730FB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6295" y="1484519"/>
            <a:ext cx="10421613" cy="1585520"/>
          </a:xfrm>
        </p:spPr>
        <p:txBody>
          <a:bodyPr>
            <a:normAutofit/>
          </a:bodyPr>
          <a:lstStyle/>
          <a:p>
            <a:pPr algn="l"/>
            <a:endParaRPr lang="hu-HU" dirty="0"/>
          </a:p>
          <a:p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Útügyi Műszaki Szabályozási Bizottság tagságra vonatkozó felkérő levelek kiküldésre kerültek a 2022. évben tartott parlamenti választások után, az illetékes minisztériumok és szakmai szervezetek részére.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C63055D-D634-44AC-B5FA-BAB74386B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49" t="25573" r="5589" b="20341"/>
          <a:stretch/>
        </p:blipFill>
        <p:spPr bwMode="auto">
          <a:xfrm>
            <a:off x="10388453" y="2437841"/>
            <a:ext cx="1714500" cy="175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A536840-F2D7-48EF-A8F5-C6C86B769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640" y="3314141"/>
            <a:ext cx="816292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2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BBFF43F7-8D61-47C0-868F-B4C96CD42C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6298" y="391584"/>
            <a:ext cx="11150627" cy="1185546"/>
          </a:xfrm>
        </p:spPr>
        <p:txBody>
          <a:bodyPr/>
          <a:lstStyle/>
          <a:p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Útügyi Műszaki Szabályozási Bizottság szabályozási háttere</a:t>
            </a:r>
          </a:p>
          <a:p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43F3DF7-47C5-4BB9-8016-917EB730FB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6297" y="1862667"/>
            <a:ext cx="10421613" cy="4049035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Útügyi Bizottság 2021-22. évben változatlan formában folytatta a 2017. évben megkezdett munkát</a:t>
            </a:r>
          </a:p>
          <a:p>
            <a:pPr algn="ctr"/>
            <a:endParaRPr lang="hu-H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28700" lvl="1" indent="-342900"/>
            <a:r>
              <a:rPr lang="hu-HU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16/2017. (V.25.) számú NFM rendelet, </a:t>
            </a:r>
          </a:p>
          <a:p>
            <a:pPr marL="1028700" lvl="1" indent="-342900"/>
            <a:r>
              <a:rPr lang="hu-HU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2/2019. (I. 9.) ITM rendelet, </a:t>
            </a:r>
          </a:p>
          <a:p>
            <a:pPr marL="1028700" lvl="1" indent="-342900"/>
            <a:r>
              <a:rPr lang="hu-HU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Ügyrend 1. sz. módosítás.</a:t>
            </a:r>
          </a:p>
          <a:p>
            <a:pPr marL="1028700" lvl="1" indent="-342900"/>
            <a:endParaRPr lang="hu-HU" sz="2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28700" lvl="1" indent="-342900"/>
            <a:endParaRPr lang="hu-HU" sz="2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28700" lvl="1" indent="-342900"/>
            <a:endParaRPr lang="hu-HU" sz="2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28700" lvl="1" indent="-342900"/>
            <a:endParaRPr lang="hu-HU" sz="2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indent="0">
              <a:buNone/>
            </a:pPr>
            <a:r>
              <a:rPr lang="hu-HU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Jogszabályok, Ügyrend felülvizsgálata, a szükséges módosítás mérlegelése.</a:t>
            </a:r>
          </a:p>
          <a:p>
            <a:pPr algn="l"/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4990900-9233-4343-B186-D5EAD8A44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76" t="28286" r="6945" b="28283"/>
          <a:stretch/>
        </p:blipFill>
        <p:spPr bwMode="auto">
          <a:xfrm>
            <a:off x="8161867" y="2851855"/>
            <a:ext cx="2381955" cy="2181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0480478B-9146-4790-ACA6-E9C4EC125443}"/>
              </a:ext>
            </a:extLst>
          </p:cNvPr>
          <p:cNvSpPr/>
          <p:nvPr/>
        </p:nvSpPr>
        <p:spPr>
          <a:xfrm>
            <a:off x="4171269" y="403013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770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2B366030-50FA-4B06-9AAA-8CEDCB4C7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0205" y="265230"/>
            <a:ext cx="9371589" cy="1254507"/>
          </a:xfrm>
        </p:spPr>
        <p:txBody>
          <a:bodyPr/>
          <a:lstStyle/>
          <a:p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Útügyi műszaki előírások kidolgozásának szerződéses háttere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A9B4796-2FC5-45DC-B0F0-F6AE4478D7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6595" y="2100368"/>
            <a:ext cx="7922277" cy="4039361"/>
          </a:xfrm>
        </p:spPr>
        <p:txBody>
          <a:bodyPr>
            <a:normAutofit/>
          </a:bodyPr>
          <a:lstStyle/>
          <a:p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MAÚT - MK </a:t>
            </a:r>
            <a:r>
              <a:rPr lang="hu-H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Nzrt</a:t>
            </a:r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szerződéses kapcsolata - 2 db keretszerződés</a:t>
            </a:r>
          </a:p>
          <a:p>
            <a:endParaRPr lang="hu-H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2018-2021. közötti időszakra vonatkozó szerződés</a:t>
            </a:r>
          </a:p>
          <a:p>
            <a:pPr marL="1028700" lvl="1" indent="-342900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480 000 000 Ft + 47 500 000 Ft</a:t>
            </a:r>
          </a:p>
          <a:p>
            <a:pPr marL="1028700" lvl="1" indent="-342900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~100 %-ban lekötve</a:t>
            </a:r>
          </a:p>
          <a:p>
            <a:pPr marL="1028700" lvl="1" indent="-342900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~100 %-ban számlázva</a:t>
            </a:r>
          </a:p>
          <a:p>
            <a:pPr lvl="1" indent="0">
              <a:buNone/>
            </a:pPr>
            <a:endParaRPr lang="hu-H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342900" lvl="1" indent="-342900" algn="just">
              <a:spcBef>
                <a:spcPts val="1000"/>
              </a:spcBef>
            </a:pP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2022-2025 </a:t>
            </a:r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közötti időszakra vonatkozó szerződés</a:t>
            </a:r>
          </a:p>
          <a:p>
            <a:pPr marL="1028700" lvl="1" indent="-342900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320 000 000 Ft</a:t>
            </a:r>
          </a:p>
          <a:p>
            <a:pPr marL="1028700" lvl="1" indent="-342900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~ 70 %-ban lekötve</a:t>
            </a:r>
          </a:p>
          <a:p>
            <a:pPr marL="1028700" lvl="1" indent="-342900"/>
            <a:r>
              <a:rPr lang="hu-H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~ 30 %-ban számlázva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1600" dirty="0">
              <a:sym typeface="Wingdings" panose="05000000000000000000" pitchFamily="2" charset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EFF5DCA-BE45-49C7-9D26-D5284C77EE0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479" y="3051496"/>
            <a:ext cx="2298442" cy="321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CDDCC6D-A430-46A4-98CE-E664038E3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8756" y="1273784"/>
            <a:ext cx="2052583" cy="19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75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A5CB98C6-4AB9-456D-BC57-0FD2E48C8F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6928" y="213745"/>
            <a:ext cx="10621925" cy="574820"/>
          </a:xfrm>
        </p:spPr>
        <p:txBody>
          <a:bodyPr/>
          <a:lstStyle/>
          <a:p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Útügyi műszaki előírások kidolgozásának folyamata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00CAACB-2736-49C2-A7AE-9B7F0A5CABA9}"/>
              </a:ext>
            </a:extLst>
          </p:cNvPr>
          <p:cNvSpPr txBox="1"/>
          <p:nvPr/>
        </p:nvSpPr>
        <p:spPr>
          <a:xfrm>
            <a:off x="1320273" y="950340"/>
            <a:ext cx="857044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Útügyi Műszaki Szabályozási Bizottság elrendeli az előírás felülvizsgálatát/kidolgozását (Munkaterv)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MK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NZrt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estei megrendelést készít, az előírást kidolgozó Vállalkozó (MAÚT) részére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MAÚT előkészítés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Munkabizottsági munka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Várjuk jelentkezéseteket a munkabizottsági munkába, így részt vehettek a műszaki szabályozás kialakításában, megalkotásában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  MAÚT 1. és 2. körös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közmegegyeztetés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6"/>
              <a:tabLst/>
              <a:defRPr/>
            </a:pP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Jogszabályi véleményezés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az MK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NZrt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lebonyolításában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Várjuk észrevételeiteket, véleményeiteket, az útügyi műszaki előírás tervezetekre vonatkozóan – MK honlap, Intranetes tájékoztatás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  Útügyi műszaki előírás véglegesítése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8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Előírás tervezet Útügyi Bizottsági felterjesztése (elfogadás/elutasítás)  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8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Útügyi műszaki előírás hatályba léptetése</a:t>
            </a:r>
          </a:p>
        </p:txBody>
      </p:sp>
      <p:pic>
        <p:nvPicPr>
          <p:cNvPr id="13" name="Kép 12" descr="A képen asztal, étkezőasztal látható&#10;&#10;Automatikusan generált leírás">
            <a:extLst>
              <a:ext uri="{FF2B5EF4-FFF2-40B4-BE49-F238E27FC236}">
                <a16:creationId xmlns:a16="http://schemas.microsoft.com/office/drawing/2014/main" id="{10E382E9-AAD9-424B-AA67-79157FD90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714" y="2449279"/>
            <a:ext cx="2015145" cy="201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39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/>
          <p:cNvSpPr>
            <a:spLocks noGrp="1"/>
          </p:cNvSpPr>
          <p:nvPr>
            <p:ph type="title"/>
          </p:nvPr>
        </p:nvSpPr>
        <p:spPr>
          <a:xfrm>
            <a:off x="2410460" y="513556"/>
            <a:ext cx="7086600" cy="1360488"/>
          </a:xfrm>
        </p:spPr>
        <p:txBody>
          <a:bodyPr>
            <a:normAutofit/>
          </a:bodyPr>
          <a:lstStyle/>
          <a:p>
            <a:pPr algn="ctr" defTabSz="407526"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Hogy indul el egy új ÚME készítése?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17570589"/>
              </p:ext>
            </p:extLst>
          </p:nvPr>
        </p:nvGraphicFramePr>
        <p:xfrm>
          <a:off x="2265680" y="3010916"/>
          <a:ext cx="7376160" cy="248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2995701"/>
      </p:ext>
    </p:extLst>
  </p:cSld>
  <p:clrMapOvr>
    <a:masterClrMapping/>
  </p:clrMapOvr>
  <p:transition spd="slow">
    <p:check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76400" y="2309813"/>
            <a:ext cx="880110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31445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hu-HU" altLang="hu-HU" sz="1200" b="1" dirty="0">
              <a:solidFill>
                <a:srgbClr val="4D4D4D"/>
              </a:solidFill>
              <a:latin typeface="Book Antiqua" panose="02040602050305030304" pitchFamily="18" charset="0"/>
            </a:endParaRPr>
          </a:p>
          <a:p>
            <a:pPr lvl="1" algn="just" eaLnBrk="1" hangingPunct="1">
              <a:spcBef>
                <a:spcPct val="50000"/>
              </a:spcBef>
              <a:buFont typeface="Calibri Light" panose="020F0302020204030204" pitchFamily="34" charset="0"/>
              <a:buAutoNum type="arabicPeriod"/>
            </a:pPr>
            <a:r>
              <a:rPr lang="hu-HU" altLang="hu-HU" sz="2000" dirty="0">
                <a:latin typeface="Tahoma" panose="020B0604030504040204" pitchFamily="34" charset="0"/>
                <a:cs typeface="Tahoma" panose="020B0604030504040204" pitchFamily="34" charset="0"/>
              </a:rPr>
              <a:t>Útügyi Műszaki Előírások kidolgozása</a:t>
            </a:r>
          </a:p>
          <a:p>
            <a:pPr lvl="2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2000" dirty="0">
                <a:latin typeface="Tahoma" panose="020B0604030504040204" pitchFamily="34" charset="0"/>
                <a:cs typeface="Tahoma" panose="020B0604030504040204" pitchFamily="34" charset="0"/>
              </a:rPr>
              <a:t>Munkabizottságok kijelölése, létrehozása, a kidolgozás elindítása</a:t>
            </a:r>
          </a:p>
          <a:p>
            <a:pPr lvl="2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2000" dirty="0">
                <a:latin typeface="Tahoma" panose="020B0604030504040204" pitchFamily="34" charset="0"/>
                <a:cs typeface="Tahoma" panose="020B0604030504040204" pitchFamily="34" charset="0"/>
              </a:rPr>
              <a:t>Az ÚME tervezet kidolgozása az illetékes munkabizottságban</a:t>
            </a:r>
          </a:p>
          <a:p>
            <a:pPr lvl="2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2000" dirty="0">
                <a:latin typeface="Tahoma" panose="020B0604030504040204" pitchFamily="34" charset="0"/>
                <a:cs typeface="Tahoma" panose="020B0604030504040204" pitchFamily="34" charset="0"/>
              </a:rPr>
              <a:t>Az ÚME tervezetének véglegesítése</a:t>
            </a:r>
          </a:p>
          <a:p>
            <a:pPr lvl="1" algn="just" eaLnBrk="1" hangingPunct="1">
              <a:spcBef>
                <a:spcPct val="50000"/>
              </a:spcBef>
              <a:buFont typeface="Calibri Light" panose="020F0302020204030204" pitchFamily="34" charset="0"/>
              <a:buAutoNum type="arabicPeriod"/>
            </a:pPr>
            <a:r>
              <a:rPr lang="hu-HU" altLang="hu-HU" sz="2000" dirty="0">
                <a:latin typeface="Tahoma" panose="020B0604030504040204" pitchFamily="34" charset="0"/>
                <a:cs typeface="Tahoma" panose="020B0604030504040204" pitchFamily="34" charset="0"/>
              </a:rPr>
              <a:t>Az érvényes Útügyi Műszaki Előírások javítása, módosítása</a:t>
            </a:r>
          </a:p>
          <a:p>
            <a:pPr lvl="1" algn="just" eaLnBrk="1" hangingPunct="1">
              <a:spcBef>
                <a:spcPct val="50000"/>
              </a:spcBef>
              <a:buFont typeface="Calibri Light" panose="020F0302020204030204" pitchFamily="34" charset="0"/>
              <a:buAutoNum type="arabicPeriod"/>
            </a:pPr>
            <a:r>
              <a:rPr lang="hu-HU" altLang="hu-HU" sz="2000" dirty="0">
                <a:latin typeface="Tahoma" panose="020B0604030504040204" pitchFamily="34" charset="0"/>
                <a:cs typeface="Tahoma" panose="020B0604030504040204" pitchFamily="34" charset="0"/>
              </a:rPr>
              <a:t>Az Útügyi Műszaki Előírások megjelenésének közzététele</a:t>
            </a:r>
          </a:p>
        </p:txBody>
      </p:sp>
      <p:sp>
        <p:nvSpPr>
          <p:cNvPr id="7" name="Cím 1"/>
          <p:cNvSpPr txBox="1">
            <a:spLocks/>
          </p:cNvSpPr>
          <p:nvPr/>
        </p:nvSpPr>
        <p:spPr bwMode="auto">
          <a:xfrm>
            <a:off x="1828800" y="292100"/>
            <a:ext cx="8496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Útügyi Műszaki Előírások készítése - Útmutató</a:t>
            </a:r>
          </a:p>
        </p:txBody>
      </p:sp>
    </p:spTree>
    <p:extLst>
      <p:ext uri="{BB962C8B-B14F-4D97-AF65-F5344CB8AC3E}">
        <p14:creationId xmlns:p14="http://schemas.microsoft.com/office/powerpoint/2010/main" val="2204219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>
          <a:xfrm>
            <a:off x="2145157" y="433389"/>
            <a:ext cx="7912100" cy="842963"/>
          </a:xfrm>
        </p:spPr>
        <p:txBody>
          <a:bodyPr>
            <a:normAutofit/>
          </a:bodyPr>
          <a:lstStyle/>
          <a:p>
            <a:pPr algn="ctr" defTabSz="407526"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Három „körös” közmegegyezés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86750772"/>
              </p:ext>
            </p:extLst>
          </p:nvPr>
        </p:nvGraphicFramePr>
        <p:xfrm>
          <a:off x="2251964" y="2193036"/>
          <a:ext cx="7698486" cy="3486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2319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22935" y="2324100"/>
            <a:ext cx="9650506" cy="1023938"/>
          </a:xfrm>
        </p:spPr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Bevezető gondolatok</a:t>
            </a:r>
          </a:p>
        </p:txBody>
      </p:sp>
    </p:spTree>
    <p:extLst>
      <p:ext uri="{BB962C8B-B14F-4D97-AF65-F5344CB8AC3E}">
        <p14:creationId xmlns:p14="http://schemas.microsoft.com/office/powerpoint/2010/main" val="179884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07C1F1DB-9B1F-86BC-0980-D8276F0B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384" y="180623"/>
            <a:ext cx="10766596" cy="916331"/>
          </a:xfrm>
        </p:spPr>
        <p:txBody>
          <a:bodyPr>
            <a:noAutofit/>
          </a:bodyPr>
          <a:lstStyle/>
          <a:p>
            <a:r>
              <a:rPr lang="hu-HU" sz="3200" dirty="0">
                <a:latin typeface="+mn-lt"/>
              </a:rPr>
              <a:t>Útügyi Műszaki Szabályozási Bizottság megalakulása előtt hatályos útügyi műszaki dokumentumok státusza - 2024.10.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C77DFA4-1425-9708-F638-E78EA455A9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2422988"/>
              </p:ext>
            </p:extLst>
          </p:nvPr>
        </p:nvGraphicFramePr>
        <p:xfrm>
          <a:off x="2126809" y="1411938"/>
          <a:ext cx="7938381" cy="4871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42148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D51CE515-516B-4435-8D1F-92E9EE60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72" y="316191"/>
            <a:ext cx="10515600" cy="916331"/>
          </a:xfrm>
        </p:spPr>
        <p:txBody>
          <a:bodyPr>
            <a:noAutofit/>
          </a:bodyPr>
          <a:lstStyle/>
          <a:p>
            <a:r>
              <a:rPr lang="hu-HU" sz="3200" dirty="0">
                <a:latin typeface="+mn-lt"/>
              </a:rPr>
              <a:t>Útügyi Műszaki Szabályozási Bizottság tevékenysége – ÚME felülvizsgálat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9D807CB-5BB8-D959-9A23-BEB82965CC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5484061"/>
              </p:ext>
            </p:extLst>
          </p:nvPr>
        </p:nvGraphicFramePr>
        <p:xfrm>
          <a:off x="3025422" y="1537359"/>
          <a:ext cx="6141156" cy="4210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3232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49EE56D2-5E86-1A83-030E-B6EDC61B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316" y="388464"/>
            <a:ext cx="10515600" cy="916331"/>
          </a:xfrm>
        </p:spPr>
        <p:txBody>
          <a:bodyPr>
            <a:noAutofit/>
          </a:bodyPr>
          <a:lstStyle/>
          <a:p>
            <a:r>
              <a:rPr lang="hu-HU" sz="3200" dirty="0">
                <a:solidFill>
                  <a:schemeClr val="tx1"/>
                </a:solidFill>
                <a:latin typeface="+mn-lt"/>
              </a:rPr>
              <a:t>Útügyi műszaki előírások ÚB elfogadásának éves bontása 2018-2024.10.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21AB40E-8A60-4DEF-95D0-0E84F20FC4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6907454"/>
              </p:ext>
            </p:extLst>
          </p:nvPr>
        </p:nvGraphicFramePr>
        <p:xfrm>
          <a:off x="2777067" y="1862349"/>
          <a:ext cx="6637866" cy="383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33974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8FD4A26-330A-DF24-74C8-89325B393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760" y="316191"/>
            <a:ext cx="10515600" cy="916331"/>
          </a:xfrm>
        </p:spPr>
        <p:txBody>
          <a:bodyPr>
            <a:noAutofit/>
          </a:bodyPr>
          <a:lstStyle/>
          <a:p>
            <a:r>
              <a:rPr lang="hu-HU" sz="3200" dirty="0">
                <a:latin typeface="+mn-lt"/>
              </a:rPr>
              <a:t>Útügyi Műszaki Szabályozási Bizottság által elfogadott előírások jelenlegi státusza, 2024.10.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208F6DC-CF7D-460F-4994-A87F2C2EA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454042"/>
              </p:ext>
            </p:extLst>
          </p:nvPr>
        </p:nvGraphicFramePr>
        <p:xfrm>
          <a:off x="2720622" y="1389672"/>
          <a:ext cx="6750756" cy="4831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39975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3DB0683C-6A1D-99DC-1118-29DE4B5CA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652" y="251746"/>
            <a:ext cx="10515600" cy="916331"/>
          </a:xfrm>
        </p:spPr>
        <p:txBody>
          <a:bodyPr>
            <a:noAutofit/>
          </a:bodyPr>
          <a:lstStyle/>
          <a:p>
            <a:r>
              <a:rPr lang="hu-HU" sz="3200" dirty="0">
                <a:solidFill>
                  <a:schemeClr val="tx1"/>
                </a:solidFill>
                <a:latin typeface="+mn-lt"/>
              </a:rPr>
              <a:t>Kidolgozás alatt álló útügyi műszaki előírások státusza, 2024.10.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215D009-1585-482E-B776-8550F20B51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6496621"/>
              </p:ext>
            </p:extLst>
          </p:nvPr>
        </p:nvGraphicFramePr>
        <p:xfrm>
          <a:off x="2580227" y="1405554"/>
          <a:ext cx="8172450" cy="463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64538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8E7DC0-9687-BB8B-4DEB-49F714388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125" y="405219"/>
            <a:ext cx="9061122" cy="604087"/>
          </a:xfrm>
        </p:spPr>
        <p:txBody>
          <a:bodyPr lIns="91440" tIns="45720" rIns="91440" bIns="45720" anchor="t">
            <a:noAutofit/>
          </a:bodyPr>
          <a:lstStyle/>
          <a:p>
            <a:pPr algn="ctr"/>
            <a:r>
              <a:rPr lang="hu-HU" sz="3600" dirty="0">
                <a:solidFill>
                  <a:schemeClr val="tx1"/>
                </a:solidFill>
                <a:latin typeface="+mn-lt"/>
              </a:rPr>
              <a:t>Új Útügyi Műszaki Előírások (2024. október)</a:t>
            </a:r>
            <a:br>
              <a:rPr lang="hu-HU" sz="3600" dirty="0">
                <a:solidFill>
                  <a:schemeClr val="tx1"/>
                </a:solidFill>
                <a:latin typeface="+mn-lt"/>
              </a:rPr>
            </a:br>
            <a:endParaRPr lang="hu-HU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CAB79BA-D084-D340-403A-DA7304813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996"/>
            <a:ext cx="5053314" cy="4351338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endParaRPr lang="hu-HU" sz="1400"/>
          </a:p>
          <a:p>
            <a:endParaRPr lang="hu-HU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18C9D84-E5EE-D571-9FBC-C9D6C36516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757987"/>
              </p:ext>
            </p:extLst>
          </p:nvPr>
        </p:nvGraphicFramePr>
        <p:xfrm>
          <a:off x="1499751" y="1260680"/>
          <a:ext cx="9491869" cy="487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43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6C74E1-EFE3-13D3-FB52-FA7B202D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059" y="484021"/>
            <a:ext cx="8429882" cy="716129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hu-HU" sz="3600" dirty="0">
                <a:solidFill>
                  <a:schemeClr val="tx1"/>
                </a:solidFill>
                <a:latin typeface="+mn-lt"/>
              </a:rPr>
              <a:t>e-UT - Az Útügyi Műszaki Előírások statisztikái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7B49FBD-A204-4233-AF86-1AE92319B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8671759"/>
              </p:ext>
            </p:extLst>
          </p:nvPr>
        </p:nvGraphicFramePr>
        <p:xfrm>
          <a:off x="427173" y="1647736"/>
          <a:ext cx="5367046" cy="3784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/>
          <p:nvPr/>
        </p:nvGraphicFramePr>
        <p:xfrm>
          <a:off x="5794219" y="1647736"/>
          <a:ext cx="6147302" cy="4167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Kép 5" descr="eUT_zold.tif">
            <a:extLst>
              <a:ext uri="{FF2B5EF4-FFF2-40B4-BE49-F238E27FC236}">
                <a16:creationId xmlns:a16="http://schemas.microsoft.com/office/drawing/2014/main" id="{52CD40E7-7E23-4092-2D4F-D5BB5A050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716" y="5515745"/>
            <a:ext cx="2592348" cy="127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58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8E7DC0-9687-BB8B-4DEB-49F714388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1121606"/>
            <a:ext cx="10515600" cy="1116769"/>
          </a:xfrm>
        </p:spPr>
        <p:txBody>
          <a:bodyPr lIns="91440" tIns="45720" rIns="91440" bIns="45720" anchor="t"/>
          <a:lstStyle/>
          <a:p>
            <a:pPr algn="ctr"/>
            <a:r>
              <a:rPr lang="hu-HU" sz="3600" dirty="0">
                <a:solidFill>
                  <a:schemeClr val="tx1"/>
                </a:solidFill>
                <a:latin typeface="+mn-lt"/>
              </a:rPr>
              <a:t>A MAÚT ÚME Munkabizottságokban dolgozó szakértők száma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CAB79BA-D084-D340-403A-DA7304813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996"/>
            <a:ext cx="5053314" cy="4351338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endParaRPr lang="hu-HU" sz="1400"/>
          </a:p>
          <a:p>
            <a:endParaRPr lang="hu-HU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B7115C1-0362-5678-D9B5-E4600E8315AF}"/>
              </a:ext>
            </a:extLst>
          </p:cNvPr>
          <p:cNvGraphicFramePr/>
          <p:nvPr/>
        </p:nvGraphicFramePr>
        <p:xfrm>
          <a:off x="1847528" y="2464904"/>
          <a:ext cx="8128000" cy="4006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17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6C74E1-EFE3-13D3-FB52-FA7B202D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296" y="326555"/>
            <a:ext cx="5223407" cy="629262"/>
          </a:xfrm>
        </p:spPr>
        <p:txBody>
          <a:bodyPr lIns="91440" tIns="45720" rIns="91440" bIns="45720" anchor="t">
            <a:noAutofit/>
          </a:bodyPr>
          <a:lstStyle/>
          <a:p>
            <a:r>
              <a:rPr lang="hu-HU" dirty="0">
                <a:solidFill>
                  <a:schemeClr val="tx1"/>
                </a:solidFill>
                <a:latin typeface="+mn-lt"/>
              </a:rPr>
              <a:t>Középtávú tendenciák</a:t>
            </a:r>
          </a:p>
        </p:txBody>
      </p:sp>
      <p:pic>
        <p:nvPicPr>
          <p:cNvPr id="8" name="Tartalom helye 7" descr="A képen képernyőkép, sor, Párhuzamos, tervezés látható&#10;&#10;Automatikusan generált leírás">
            <a:extLst>
              <a:ext uri="{FF2B5EF4-FFF2-40B4-BE49-F238E27FC236}">
                <a16:creationId xmlns:a16="http://schemas.microsoft.com/office/drawing/2014/main" id="{1DF45732-CD4E-44A9-D52E-2763F6904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935" y="1144614"/>
            <a:ext cx="11518133" cy="5598091"/>
          </a:xfrm>
        </p:spPr>
      </p:pic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815DDD3F-8DA3-58AC-4D13-9BDBF91A04AD}"/>
              </a:ext>
            </a:extLst>
          </p:cNvPr>
          <p:cNvCxnSpPr>
            <a:cxnSpLocks/>
          </p:cNvCxnSpPr>
          <p:nvPr/>
        </p:nvCxnSpPr>
        <p:spPr>
          <a:xfrm flipV="1">
            <a:off x="2301510" y="5028842"/>
            <a:ext cx="4848135" cy="485474"/>
          </a:xfrm>
          <a:prstGeom prst="line">
            <a:avLst/>
          </a:prstGeom>
          <a:ln w="1111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11C3A6C0-69F7-62A8-AC61-BE47EAC1307F}"/>
              </a:ext>
            </a:extLst>
          </p:cNvPr>
          <p:cNvCxnSpPr>
            <a:cxnSpLocks/>
          </p:cNvCxnSpPr>
          <p:nvPr/>
        </p:nvCxnSpPr>
        <p:spPr>
          <a:xfrm>
            <a:off x="7149646" y="5028842"/>
            <a:ext cx="3950426" cy="177935"/>
          </a:xfrm>
          <a:prstGeom prst="straightConnector1">
            <a:avLst/>
          </a:prstGeom>
          <a:ln w="1111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013B4336-6758-BEE2-B175-31B9070D1592}"/>
              </a:ext>
            </a:extLst>
          </p:cNvPr>
          <p:cNvCxnSpPr>
            <a:cxnSpLocks/>
          </p:cNvCxnSpPr>
          <p:nvPr/>
        </p:nvCxnSpPr>
        <p:spPr>
          <a:xfrm>
            <a:off x="2410367" y="1928300"/>
            <a:ext cx="4748685" cy="9407"/>
          </a:xfrm>
          <a:prstGeom prst="line">
            <a:avLst/>
          </a:prstGeom>
          <a:ln w="11112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8C9EC38B-F03C-0659-7E92-0045D2B1B103}"/>
              </a:ext>
            </a:extLst>
          </p:cNvPr>
          <p:cNvCxnSpPr>
            <a:cxnSpLocks/>
          </p:cNvCxnSpPr>
          <p:nvPr/>
        </p:nvCxnSpPr>
        <p:spPr>
          <a:xfrm>
            <a:off x="7159052" y="1928299"/>
            <a:ext cx="3498872" cy="1155579"/>
          </a:xfrm>
          <a:prstGeom prst="straightConnector1">
            <a:avLst/>
          </a:prstGeom>
          <a:ln w="1111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AA168096-5666-C68E-1415-0EFBBB6FCC78}"/>
              </a:ext>
            </a:extLst>
          </p:cNvPr>
          <p:cNvCxnSpPr>
            <a:cxnSpLocks/>
          </p:cNvCxnSpPr>
          <p:nvPr/>
        </p:nvCxnSpPr>
        <p:spPr>
          <a:xfrm>
            <a:off x="10679303" y="3077884"/>
            <a:ext cx="657836" cy="17283"/>
          </a:xfrm>
          <a:prstGeom prst="straightConnector1">
            <a:avLst/>
          </a:prstGeom>
          <a:ln w="1111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56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C3EE33B-5F86-949C-8FA6-FA9755C61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C22F29CA-3014-6E78-14DB-81811263D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91" y="297704"/>
            <a:ext cx="7095294" cy="1159486"/>
          </a:xfrm>
        </p:spPr>
        <p:txBody>
          <a:bodyPr lIns="91440" tIns="45720" rIns="91440" bIns="45720" anchor="t">
            <a:normAutofit fontScale="90000"/>
          </a:bodyPr>
          <a:lstStyle/>
          <a:p>
            <a:pPr algn="ctr"/>
            <a:r>
              <a:rPr lang="hu-HU" dirty="0">
                <a:solidFill>
                  <a:schemeClr val="tx1"/>
                </a:solidFill>
                <a:latin typeface="+mn-lt"/>
              </a:rPr>
              <a:t>Megjelent Útügyi Műszaki Előírások - 2023.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Kép 5" descr="eUT_zold.tif">
            <a:extLst>
              <a:ext uri="{FF2B5EF4-FFF2-40B4-BE49-F238E27FC236}">
                <a16:creationId xmlns:a16="http://schemas.microsoft.com/office/drawing/2014/main" id="{8517A1BE-0FA8-211C-45E8-15F7B564C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1632" y="446860"/>
            <a:ext cx="2021326" cy="99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0F20667-BDC9-FDD2-FD64-90E1EAD364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155" y="1848634"/>
            <a:ext cx="1602006" cy="2314906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F697B15-4782-872F-FEA6-1FF71AEDCA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1156" y="1848635"/>
            <a:ext cx="1571347" cy="231490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CB4393D-DA54-ACF5-9A46-99B484854C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0157" y="1848634"/>
            <a:ext cx="1569824" cy="231480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ED1BA49-7B57-0EE1-92D0-DC09EE300C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4638" y="1848633"/>
            <a:ext cx="1573950" cy="231490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562F6A42-0F71-D14E-36F3-4A9A260193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722" y="1848633"/>
            <a:ext cx="1559431" cy="231490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FA216844-5928-CE86-FD6D-DECEC49C2D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7996" y="1848633"/>
            <a:ext cx="1574299" cy="2314907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5D5A2599-E9FA-D959-9CC1-B8A75DD0A5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4470" y="4245496"/>
            <a:ext cx="1570178" cy="2314799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90803DBF-FE31-78C1-70BB-82E4481E47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4352" y="4245496"/>
            <a:ext cx="1564707" cy="2314799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46A3773C-0FB5-9A97-4F0E-124211C5EB3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9968" y="4245496"/>
            <a:ext cx="1571478" cy="2314800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B71AB99B-7865-EDC8-6305-9E30913B432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1150" y="4245495"/>
            <a:ext cx="1566013" cy="23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7633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986" y="302625"/>
            <a:ext cx="8751973" cy="4269376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598963" y="4817660"/>
            <a:ext cx="10945906" cy="14603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/>
              <a:t>Nagy útépítési megrendelések utáni élethez szükséges lesz a</a:t>
            </a:r>
          </a:p>
          <a:p>
            <a:pPr lvl="1" algn="ctr"/>
            <a:r>
              <a:rPr lang="hu-HU" dirty="0"/>
              <a:t>felújítási technológiák „leporolása”,</a:t>
            </a:r>
          </a:p>
          <a:p>
            <a:pPr lvl="1" algn="ctr"/>
            <a:r>
              <a:rPr lang="hu-HU" dirty="0"/>
              <a:t>környezettudatos technológiák bevezetése.</a:t>
            </a:r>
          </a:p>
        </p:txBody>
      </p:sp>
    </p:spTree>
    <p:extLst>
      <p:ext uri="{BB962C8B-B14F-4D97-AF65-F5344CB8AC3E}">
        <p14:creationId xmlns:p14="http://schemas.microsoft.com/office/powerpoint/2010/main" val="1227306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6C74E1-EFE3-13D3-FB52-FA7B202D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069" y="276287"/>
            <a:ext cx="7240726" cy="629262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hu-HU" dirty="0">
                <a:solidFill>
                  <a:schemeClr val="tx1"/>
                </a:solidFill>
                <a:latin typeface="+mn-lt"/>
              </a:rPr>
              <a:t>Frissített</a:t>
            </a:r>
            <a:r>
              <a:rPr lang="hu-HU" sz="3600" dirty="0">
                <a:ea typeface="+mj-lt"/>
                <a:cs typeface="+mj-lt"/>
              </a:rPr>
              <a:t> </a:t>
            </a:r>
            <a:r>
              <a:rPr lang="hu-HU" dirty="0">
                <a:solidFill>
                  <a:schemeClr val="tx1"/>
                </a:solidFill>
                <a:latin typeface="+mn-lt"/>
              </a:rPr>
              <a:t>Útügyi Műszaki Előírások 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0C4531-00AB-89A1-0D13-F3AD0F950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61" y="1178247"/>
            <a:ext cx="11967543" cy="5088835"/>
          </a:xfrm>
        </p:spPr>
        <p:txBody>
          <a:bodyPr lIns="91440" tIns="45720" rIns="91440" bIns="45720" anchor="t"/>
          <a:lstStyle/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09.04.21 Közúti beton-, vasbeton és feszített vasbeton szerkezetek roncsolásmentes és betonkorróziós vizsgálatai —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Concrete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,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reinforced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concrete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and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prestressed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reinforced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concrete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structures</a:t>
            </a:r>
            <a:endParaRPr lang="hu-HU" sz="1800" dirty="0" err="1">
              <a:solidFill>
                <a:schemeClr val="accent3"/>
              </a:solidFill>
            </a:endParaRP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02.01.24 Közutak </a:t>
            </a:r>
            <a:r>
              <a:rPr lang="hu-HU" sz="1800" b="1" dirty="0"/>
              <a:t>forgalmának számlálása </a:t>
            </a:r>
            <a:r>
              <a:rPr lang="hu-HU" sz="1800" dirty="0"/>
              <a:t>és az országos közutak forgalomszámlálási eredményeinek közzététele —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Counting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traffic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on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public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roads</a:t>
            </a:r>
            <a:endParaRPr lang="hu-HU" sz="1800" dirty="0">
              <a:solidFill>
                <a:schemeClr val="accent3"/>
              </a:solidFill>
              <a:ea typeface="+mj-lt"/>
              <a:cs typeface="+mj-lt"/>
            </a:endParaRP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07.04.11/M1 Acélszerkezetek korrózióvédelme —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Corrosion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protection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of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steel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structures</a:t>
            </a:r>
            <a:endParaRPr lang="hu-HU" sz="1800" dirty="0">
              <a:solidFill>
                <a:schemeClr val="accent3"/>
              </a:solidFill>
              <a:ea typeface="+mj-lt"/>
              <a:cs typeface="+mj-lt"/>
            </a:endParaRP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09.02.22 Hosszirányú pályaegyenetlenség mérése mozgóbázisú mérőkészülékkel —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Measurement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of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longitudinal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track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unevenness</a:t>
            </a:r>
            <a:endParaRPr lang="hu-HU" sz="1800" dirty="0">
              <a:solidFill>
                <a:schemeClr val="accent3"/>
              </a:solidFill>
              <a:ea typeface="+mj-lt"/>
              <a:cs typeface="+mj-lt"/>
            </a:endParaRP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09.04.16 Mintavétel földműanyagokból — </a:t>
            </a:r>
            <a:r>
              <a:rPr lang="hu-HU" sz="1800" dirty="0" err="1">
                <a:solidFill>
                  <a:schemeClr val="accent3"/>
                </a:solidFill>
              </a:rPr>
              <a:t>Sampling</a:t>
            </a:r>
            <a:r>
              <a:rPr lang="hu-HU" sz="1800" dirty="0">
                <a:solidFill>
                  <a:schemeClr val="accent3"/>
                </a:solidFill>
              </a:rPr>
              <a:t> </a:t>
            </a:r>
            <a:r>
              <a:rPr lang="hu-HU" sz="1800" dirty="0" err="1">
                <a:solidFill>
                  <a:schemeClr val="accent3"/>
                </a:solidFill>
              </a:rPr>
              <a:t>from</a:t>
            </a:r>
            <a:r>
              <a:rPr lang="hu-HU" sz="1800" dirty="0">
                <a:solidFill>
                  <a:schemeClr val="accent3"/>
                </a:solidFill>
              </a:rPr>
              <a:t> </a:t>
            </a:r>
            <a:r>
              <a:rPr lang="hu-HU" sz="1800" dirty="0" err="1">
                <a:solidFill>
                  <a:schemeClr val="accent3"/>
                </a:solidFill>
              </a:rPr>
              <a:t>earthworks</a:t>
            </a:r>
            <a:endParaRPr lang="hu-HU" sz="1800" dirty="0">
              <a:solidFill>
                <a:schemeClr val="accent3"/>
              </a:solidFill>
            </a:endParaRP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04.02.33 Közúti jelzőtáblák. Turisztikai jelzőtáblák és alkalmazásuk — </a:t>
            </a:r>
            <a:r>
              <a:rPr lang="hu-HU" sz="1800" dirty="0" err="1">
                <a:solidFill>
                  <a:schemeClr val="accent3"/>
                </a:solidFill>
              </a:rPr>
              <a:t>Road</a:t>
            </a:r>
            <a:r>
              <a:rPr lang="hu-HU" sz="1800" dirty="0">
                <a:solidFill>
                  <a:schemeClr val="accent3"/>
                </a:solidFill>
              </a:rPr>
              <a:t> </a:t>
            </a:r>
            <a:r>
              <a:rPr lang="hu-HU" sz="1800" dirty="0" err="1">
                <a:solidFill>
                  <a:schemeClr val="accent3"/>
                </a:solidFill>
              </a:rPr>
              <a:t>signs</a:t>
            </a:r>
            <a:endParaRPr lang="hu-HU" sz="1800">
              <a:solidFill>
                <a:schemeClr val="accent3"/>
              </a:solidFill>
            </a:endParaRP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03.03.32/M1 A jelzőlámpás forgalomirányítás tervezése, telepítése és üzemeltetése —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Traffic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control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system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with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traffic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dirty="0" err="1">
                <a:solidFill>
                  <a:schemeClr val="accent3"/>
                </a:solidFill>
                <a:ea typeface="+mj-lt"/>
                <a:cs typeface="+mj-lt"/>
              </a:rPr>
              <a:t>lights</a:t>
            </a:r>
            <a:endParaRPr lang="hu-HU" sz="1800" dirty="0">
              <a:solidFill>
                <a:schemeClr val="accent3"/>
              </a:solidFill>
              <a:ea typeface="+mj-lt"/>
              <a:cs typeface="+mj-lt"/>
            </a:endParaRP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09.02.36 Dinamikus tömörség- és teherbírásmérés könnyű ejtősúlyos berendezéssel — </a:t>
            </a:r>
            <a:r>
              <a:rPr lang="hu-HU" sz="1800" dirty="0">
                <a:solidFill>
                  <a:schemeClr val="accent3"/>
                </a:solidFill>
              </a:rPr>
              <a:t>LWD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09.02.29 Útburkolat-felület csúszásellenállásának vizsgálata mozgó mérőeszközzel — </a:t>
            </a:r>
            <a:r>
              <a:rPr lang="hu-HU" sz="1800" dirty="0" err="1">
                <a:solidFill>
                  <a:schemeClr val="accent3"/>
                </a:solidFill>
              </a:rPr>
              <a:t>Friction</a:t>
            </a:r>
            <a:r>
              <a:rPr lang="hu-HU" sz="1800" dirty="0">
                <a:solidFill>
                  <a:schemeClr val="accent3"/>
                </a:solidFill>
              </a:rPr>
              <a:t> </a:t>
            </a:r>
            <a:r>
              <a:rPr lang="hu-HU" sz="1800" dirty="0" err="1">
                <a:solidFill>
                  <a:schemeClr val="accent3"/>
                </a:solidFill>
              </a:rPr>
              <a:t>tester</a:t>
            </a:r>
            <a:endParaRPr lang="hu-HU" sz="1800">
              <a:solidFill>
                <a:schemeClr val="accent3"/>
              </a:solidFill>
            </a:endParaRP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08.03.21 </a:t>
            </a:r>
            <a:r>
              <a:rPr lang="hu-HU" sz="1800" b="1" dirty="0"/>
              <a:t>A közutak menti zöldfelületek létesítésének és fenntartásának szabályozása a forgalombiztonsági szempontok figyelembevételével </a:t>
            </a:r>
            <a:r>
              <a:rPr lang="hu-HU" sz="1800" dirty="0"/>
              <a:t>— </a:t>
            </a:r>
            <a:r>
              <a:rPr lang="hu-HU" sz="1800" err="1">
                <a:solidFill>
                  <a:schemeClr val="accent3"/>
                </a:solidFill>
                <a:ea typeface="+mj-lt"/>
                <a:cs typeface="+mj-lt"/>
              </a:rPr>
              <a:t>green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err="1">
                <a:solidFill>
                  <a:schemeClr val="accent3"/>
                </a:solidFill>
                <a:ea typeface="+mj-lt"/>
                <a:cs typeface="+mj-lt"/>
              </a:rPr>
              <a:t>areas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err="1">
                <a:solidFill>
                  <a:schemeClr val="accent3"/>
                </a:solidFill>
                <a:ea typeface="+mj-lt"/>
                <a:cs typeface="+mj-lt"/>
              </a:rPr>
              <a:t>along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err="1">
                <a:solidFill>
                  <a:schemeClr val="accent3"/>
                </a:solidFill>
                <a:ea typeface="+mj-lt"/>
                <a:cs typeface="+mj-lt"/>
              </a:rPr>
              <a:t>public</a:t>
            </a:r>
            <a:r>
              <a:rPr lang="hu-HU" sz="1800" dirty="0">
                <a:solidFill>
                  <a:schemeClr val="accent3"/>
                </a:solidFill>
                <a:ea typeface="+mj-lt"/>
                <a:cs typeface="+mj-lt"/>
              </a:rPr>
              <a:t> </a:t>
            </a:r>
            <a:r>
              <a:rPr lang="hu-HU" sz="1800" err="1">
                <a:solidFill>
                  <a:schemeClr val="accent3"/>
                </a:solidFill>
                <a:ea typeface="+mj-lt"/>
                <a:cs typeface="+mj-lt"/>
              </a:rPr>
              <a:t>roads</a:t>
            </a:r>
            <a:endParaRPr lang="hu-HU" sz="1800">
              <a:solidFill>
                <a:schemeClr val="accent3"/>
              </a:solidFill>
              <a:ea typeface="+mj-lt"/>
              <a:cs typeface="+mj-lt"/>
            </a:endParaRP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04.04.13/M1 Közúti visszatartó rendszerek (KVR) — </a:t>
            </a:r>
            <a:r>
              <a:rPr lang="hu-HU" sz="1800" dirty="0" err="1">
                <a:solidFill>
                  <a:schemeClr val="accent3"/>
                </a:solidFill>
              </a:rPr>
              <a:t>Protection</a:t>
            </a:r>
            <a:r>
              <a:rPr lang="hu-HU" sz="1800" dirty="0">
                <a:solidFill>
                  <a:schemeClr val="accent3"/>
                </a:solidFill>
              </a:rPr>
              <a:t> </a:t>
            </a:r>
            <a:r>
              <a:rPr lang="hu-HU" sz="1800" dirty="0" err="1">
                <a:solidFill>
                  <a:schemeClr val="accent3"/>
                </a:solidFill>
              </a:rPr>
              <a:t>system</a:t>
            </a:r>
            <a:endParaRPr lang="hu-HU" sz="18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3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6C74E1-EFE3-13D3-FB52-FA7B202D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990" y="324906"/>
            <a:ext cx="8033617" cy="629262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hu-HU" sz="3600" dirty="0">
                <a:solidFill>
                  <a:schemeClr val="tx1"/>
                </a:solidFill>
                <a:latin typeface="+mn-lt"/>
              </a:rPr>
              <a:t>Előkészítés alatti Útügyi Műszaki Előírások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0C4531-00AB-89A1-0D13-F3AD0F950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7217"/>
            <a:ext cx="12191598" cy="5479242"/>
          </a:xfrm>
        </p:spPr>
        <p:txBody>
          <a:bodyPr lIns="91440" tIns="45720" rIns="91440" bIns="45720" anchor="t"/>
          <a:lstStyle/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03.04.13/M1 </a:t>
            </a:r>
            <a:r>
              <a:rPr lang="hu-HU" sz="1800" b="1" dirty="0"/>
              <a:t>Kerékpározható közutak</a:t>
            </a:r>
            <a:r>
              <a:rPr lang="hu-HU" sz="1800" dirty="0"/>
              <a:t> tervezése (Módosítás) — </a:t>
            </a:r>
            <a:r>
              <a:rPr lang="hu-HU" sz="1800" dirty="0" err="1">
                <a:solidFill>
                  <a:schemeClr val="accent3"/>
                </a:solidFill>
              </a:rPr>
              <a:t>Roads</a:t>
            </a:r>
            <a:r>
              <a:rPr lang="hu-HU" sz="1800" dirty="0">
                <a:solidFill>
                  <a:schemeClr val="accent3"/>
                </a:solidFill>
              </a:rPr>
              <a:t> </a:t>
            </a:r>
            <a:r>
              <a:rPr lang="hu-HU" sz="1800" dirty="0" err="1">
                <a:solidFill>
                  <a:schemeClr val="accent3"/>
                </a:solidFill>
              </a:rPr>
              <a:t>for</a:t>
            </a:r>
            <a:r>
              <a:rPr lang="hu-HU" sz="1800" dirty="0">
                <a:solidFill>
                  <a:schemeClr val="accent3"/>
                </a:solidFill>
              </a:rPr>
              <a:t> </a:t>
            </a:r>
            <a:r>
              <a:rPr lang="hu-HU" sz="1800" dirty="0" err="1">
                <a:solidFill>
                  <a:schemeClr val="accent3"/>
                </a:solidFill>
              </a:rPr>
              <a:t>Cycling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03.07.15  Közutak </a:t>
            </a:r>
            <a:r>
              <a:rPr lang="hu-HU" sz="1800" b="1" dirty="0"/>
              <a:t>víztelenítése</a:t>
            </a:r>
            <a:r>
              <a:rPr lang="hu-HU" sz="1800" dirty="0"/>
              <a:t>. Tervezés, építés, karbantartás — </a:t>
            </a:r>
            <a:r>
              <a:rPr lang="hu-HU" sz="1800" dirty="0" err="1">
                <a:solidFill>
                  <a:schemeClr val="accent3"/>
                </a:solidFill>
              </a:rPr>
              <a:t>Drainage</a:t>
            </a:r>
            <a:r>
              <a:rPr lang="hu-HU" sz="1800" dirty="0">
                <a:solidFill>
                  <a:schemeClr val="accent3"/>
                </a:solidFill>
              </a:rPr>
              <a:t> of </a:t>
            </a:r>
            <a:r>
              <a:rPr lang="hu-HU" sz="1800" dirty="0" err="1">
                <a:solidFill>
                  <a:schemeClr val="accent3"/>
                </a:solidFill>
              </a:rPr>
              <a:t>Roads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03.07.48  A </a:t>
            </a:r>
            <a:r>
              <a:rPr lang="hu-HU" sz="1800" b="1" dirty="0"/>
              <a:t>közúti zaj</a:t>
            </a:r>
            <a:r>
              <a:rPr lang="hu-HU" sz="1800" dirty="0"/>
              <a:t> csökkentése — </a:t>
            </a:r>
            <a:r>
              <a:rPr lang="hu-HU" sz="1800" dirty="0" err="1">
                <a:solidFill>
                  <a:schemeClr val="accent3"/>
                </a:solidFill>
              </a:rPr>
              <a:t>Road</a:t>
            </a:r>
            <a:r>
              <a:rPr lang="hu-HU" sz="1800" dirty="0">
                <a:solidFill>
                  <a:schemeClr val="accent3"/>
                </a:solidFill>
              </a:rPr>
              <a:t> </a:t>
            </a:r>
            <a:r>
              <a:rPr lang="hu-HU" sz="1800" dirty="0" err="1">
                <a:solidFill>
                  <a:schemeClr val="accent3"/>
                </a:solidFill>
              </a:rPr>
              <a:t>Traffic</a:t>
            </a:r>
            <a:r>
              <a:rPr lang="hu-HU" sz="1800" dirty="0">
                <a:solidFill>
                  <a:schemeClr val="accent3"/>
                </a:solidFill>
              </a:rPr>
              <a:t> </a:t>
            </a:r>
            <a:r>
              <a:rPr lang="hu-HU" sz="1800" dirty="0" err="1">
                <a:solidFill>
                  <a:schemeClr val="accent3"/>
                </a:solidFill>
              </a:rPr>
              <a:t>Noise</a:t>
            </a:r>
            <a:endParaRPr lang="hu-HU" sz="1800" dirty="0">
              <a:solidFill>
                <a:schemeClr val="accent3"/>
              </a:solidFill>
            </a:endParaRP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04.03.12/M1 Útburkolati jelek és jelzőtestek tervezése és alkalmazása (Módosítás)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06.03.13  </a:t>
            </a:r>
            <a:r>
              <a:rPr lang="hu-HU" sz="1800" b="1" dirty="0"/>
              <a:t>Aszfaltburkolatú utak</a:t>
            </a:r>
            <a:r>
              <a:rPr lang="hu-HU" sz="1800" dirty="0"/>
              <a:t>, kerékpárutak, gyalogutak és járdák útpályaszerkezetei — </a:t>
            </a:r>
            <a:r>
              <a:rPr lang="hu-HU" sz="1800" dirty="0" err="1">
                <a:solidFill>
                  <a:schemeClr val="accent3"/>
                </a:solidFill>
              </a:rPr>
              <a:t>Asphalt</a:t>
            </a:r>
            <a:r>
              <a:rPr lang="hu-HU" sz="1800" dirty="0">
                <a:solidFill>
                  <a:schemeClr val="accent3"/>
                </a:solidFill>
              </a:rPr>
              <a:t> </a:t>
            </a:r>
            <a:r>
              <a:rPr lang="hu-HU" sz="1800" dirty="0" err="1">
                <a:solidFill>
                  <a:schemeClr val="accent3"/>
                </a:solidFill>
              </a:rPr>
              <a:t>Road</a:t>
            </a:r>
            <a:r>
              <a:rPr lang="hu-HU" sz="1800" dirty="0">
                <a:solidFill>
                  <a:schemeClr val="accent3"/>
                </a:solidFill>
              </a:rPr>
              <a:t> </a:t>
            </a:r>
            <a:r>
              <a:rPr lang="hu-HU" sz="1800" dirty="0" err="1">
                <a:solidFill>
                  <a:schemeClr val="accent3"/>
                </a:solidFill>
              </a:rPr>
              <a:t>Pavements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07.01.11 Közúti </a:t>
            </a:r>
            <a:r>
              <a:rPr lang="hu-HU" sz="1800" b="1" dirty="0"/>
              <a:t>hidak</a:t>
            </a:r>
            <a:r>
              <a:rPr lang="hu-HU" sz="1800" dirty="0"/>
              <a:t> tervezése (KHT 1.) A létesítés szabályai — </a:t>
            </a:r>
            <a:r>
              <a:rPr lang="hu-HU" sz="1800" dirty="0" err="1">
                <a:solidFill>
                  <a:schemeClr val="accent3"/>
                </a:solidFill>
              </a:rPr>
              <a:t>Bridge</a:t>
            </a:r>
            <a:r>
              <a:rPr lang="hu-HU" sz="1800" dirty="0">
                <a:solidFill>
                  <a:schemeClr val="accent3"/>
                </a:solidFill>
              </a:rPr>
              <a:t> </a:t>
            </a:r>
            <a:r>
              <a:rPr lang="hu-HU" sz="1800" dirty="0" err="1">
                <a:solidFill>
                  <a:schemeClr val="accent3"/>
                </a:solidFill>
              </a:rPr>
              <a:t>Planning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07.01.12 Közúti </a:t>
            </a:r>
            <a:r>
              <a:rPr lang="hu-HU" sz="1800" b="1" dirty="0"/>
              <a:t>hidak</a:t>
            </a:r>
            <a:r>
              <a:rPr lang="hu-HU" sz="1800" dirty="0"/>
              <a:t> tervezése (KHT 2.) Erőtani számítás — </a:t>
            </a:r>
            <a:r>
              <a:rPr lang="hu-HU" sz="1800" dirty="0" err="1">
                <a:solidFill>
                  <a:schemeClr val="accent3"/>
                </a:solidFill>
              </a:rPr>
              <a:t>Bridge</a:t>
            </a:r>
            <a:r>
              <a:rPr lang="hu-HU" sz="1800" dirty="0">
                <a:solidFill>
                  <a:schemeClr val="accent3"/>
                </a:solidFill>
              </a:rPr>
              <a:t> </a:t>
            </a:r>
            <a:r>
              <a:rPr lang="hu-HU" sz="1800" dirty="0" err="1">
                <a:solidFill>
                  <a:schemeClr val="accent3"/>
                </a:solidFill>
              </a:rPr>
              <a:t>Planning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07.01.13 Közúti </a:t>
            </a:r>
            <a:r>
              <a:rPr lang="hu-HU" sz="1800" b="1" dirty="0"/>
              <a:t>hidak</a:t>
            </a:r>
            <a:r>
              <a:rPr lang="hu-HU" sz="1800" dirty="0"/>
              <a:t> tervezése (KHT 3.) Acélhidak— </a:t>
            </a:r>
            <a:r>
              <a:rPr lang="hu-HU" sz="1800" dirty="0" err="1">
                <a:solidFill>
                  <a:schemeClr val="accent3"/>
                </a:solidFill>
              </a:rPr>
              <a:t>Bridge</a:t>
            </a:r>
            <a:r>
              <a:rPr lang="hu-HU" sz="1800" dirty="0">
                <a:solidFill>
                  <a:schemeClr val="accent3"/>
                </a:solidFill>
              </a:rPr>
              <a:t> </a:t>
            </a:r>
            <a:r>
              <a:rPr lang="hu-HU" sz="1800" dirty="0" err="1">
                <a:solidFill>
                  <a:schemeClr val="accent3"/>
                </a:solidFill>
              </a:rPr>
              <a:t>Planning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07.01.14 Közúti </a:t>
            </a:r>
            <a:r>
              <a:rPr lang="hu-HU" sz="1800" b="1" dirty="0"/>
              <a:t>hidak</a:t>
            </a:r>
            <a:r>
              <a:rPr lang="hu-HU" sz="1800" dirty="0"/>
              <a:t> tervezése (KHT 4.) Beton, vasbeton és feszített vasbeton hidak— </a:t>
            </a:r>
            <a:r>
              <a:rPr lang="hu-HU" sz="1800" dirty="0" err="1">
                <a:solidFill>
                  <a:schemeClr val="accent3"/>
                </a:solidFill>
              </a:rPr>
              <a:t>Bridge</a:t>
            </a:r>
            <a:r>
              <a:rPr lang="hu-HU" sz="1800" dirty="0">
                <a:solidFill>
                  <a:schemeClr val="accent3"/>
                </a:solidFill>
              </a:rPr>
              <a:t> </a:t>
            </a:r>
            <a:r>
              <a:rPr lang="hu-HU" sz="1800" dirty="0" err="1">
                <a:solidFill>
                  <a:schemeClr val="accent3"/>
                </a:solidFill>
              </a:rPr>
              <a:t>Planning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07.01.15 Öszvérhidak tervezése 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07.01.18 Fahidak tervezése 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07.02.13 Közúti hidak építése III. Fahidak és hídállványok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07.03.25/M1 Vasbeton pályalemezű hidak szigetelése és kocsipálya-burkolata (Módosítás)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07.06.11/M1 Közúti alagutak létesítése (Módosítás)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08.01.25/M1 Közúti hidak nyilvántartása és műszaki felügyelete (Módosítás)</a:t>
            </a:r>
          </a:p>
          <a:p>
            <a:pPr marL="699770" lvl="1" indent="-285750">
              <a:spcBef>
                <a:spcPts val="600"/>
              </a:spcBef>
            </a:pPr>
            <a:r>
              <a:rPr lang="hu-HU" sz="1800" dirty="0"/>
              <a:t>e-UT 08.01.21 Országos közutak nyilvántartása. Kettős helyazonosítás szabályozása</a:t>
            </a:r>
          </a:p>
          <a:p>
            <a:pPr marL="699770" lvl="1" indent="-285750">
              <a:spcBef>
                <a:spcPts val="600"/>
              </a:spcBef>
            </a:pPr>
            <a:endParaRPr lang="hu-HU" sz="1800" dirty="0"/>
          </a:p>
          <a:p>
            <a:pPr marL="699770" lvl="1" indent="-285750">
              <a:spcBef>
                <a:spcPts val="600"/>
              </a:spcBef>
            </a:pP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6693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0C4531-00AB-89A1-0D13-F3AD0F950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501" y="1956065"/>
            <a:ext cx="7509326" cy="4351338"/>
          </a:xfrm>
        </p:spPr>
        <p:txBody>
          <a:bodyPr/>
          <a:lstStyle/>
          <a:p>
            <a:r>
              <a:rPr lang="hu-HU"/>
              <a:t>01 Általános témakör (45)</a:t>
            </a:r>
          </a:p>
          <a:p>
            <a:r>
              <a:rPr lang="hu-HU"/>
              <a:t>02 Pálya (283)</a:t>
            </a:r>
          </a:p>
          <a:p>
            <a:r>
              <a:rPr lang="hu-HU"/>
              <a:t>03 Erősáram (201)</a:t>
            </a:r>
          </a:p>
          <a:p>
            <a:r>
              <a:rPr lang="hu-HU"/>
              <a:t>04 Pályamenti ellenőrző-, irányító és jelző alrendszer (315)</a:t>
            </a:r>
          </a:p>
          <a:p>
            <a:r>
              <a:rPr lang="hu-HU"/>
              <a:t>05 Fedélzeti ellenőrző-, irányító és jelző alrendszer</a:t>
            </a:r>
          </a:p>
          <a:p>
            <a:r>
              <a:rPr lang="hu-HU"/>
              <a:t>06 Forgalomüzemeltetés és irányítás (27)</a:t>
            </a:r>
          </a:p>
          <a:p>
            <a:r>
              <a:rPr lang="hu-HU"/>
              <a:t>07 Telematikai alkalmazások (56)</a:t>
            </a:r>
          </a:p>
          <a:p>
            <a:r>
              <a:rPr lang="hu-HU"/>
              <a:t>08 Járművek</a:t>
            </a:r>
          </a:p>
        </p:txBody>
      </p:sp>
      <p:pic>
        <p:nvPicPr>
          <p:cNvPr id="5" name="Kép 4" descr="A képen szöveg, Betűtípus, embléma, Grafika látható&#10;&#10;Automatikusan generált leírás">
            <a:extLst>
              <a:ext uri="{FF2B5EF4-FFF2-40B4-BE49-F238E27FC236}">
                <a16:creationId xmlns:a16="http://schemas.microsoft.com/office/drawing/2014/main" id="{7D7A26A0-ABB7-CCCD-A545-9F45E045E1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898" y="1456523"/>
            <a:ext cx="2594065" cy="95212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C5834CC-20EB-9754-F7E1-9767310077F8}"/>
              </a:ext>
            </a:extLst>
          </p:cNvPr>
          <p:cNvSpPr txBox="1"/>
          <p:nvPr/>
        </p:nvSpPr>
        <p:spPr>
          <a:xfrm>
            <a:off x="838200" y="6015269"/>
            <a:ext cx="6422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2024. I. : 927 előírás</a:t>
            </a:r>
          </a:p>
          <a:p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28AAD902-A981-01A0-6524-1992A7B156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714" y="1251734"/>
            <a:ext cx="2163409" cy="31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7C2ED6C-7E19-1C56-5FA0-ED30C17ABF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7967" y="3099480"/>
            <a:ext cx="2179298" cy="31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AF9787AE-C7B3-8284-6839-484C4EA3BC73}"/>
              </a:ext>
            </a:extLst>
          </p:cNvPr>
          <p:cNvSpPr txBox="1">
            <a:spLocks/>
          </p:cNvSpPr>
          <p:nvPr/>
        </p:nvSpPr>
        <p:spPr>
          <a:xfrm>
            <a:off x="2009775" y="413010"/>
            <a:ext cx="8172450" cy="70536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chemeClr val="tx1"/>
                </a:solidFill>
                <a:latin typeface="+mn-lt"/>
              </a:rPr>
              <a:t>e-VASÚT - Digitális Vasúti Szabályzatok</a:t>
            </a:r>
          </a:p>
        </p:txBody>
      </p:sp>
    </p:spTree>
    <p:extLst>
      <p:ext uri="{BB962C8B-B14F-4D97-AF65-F5344CB8AC3E}">
        <p14:creationId xmlns:p14="http://schemas.microsoft.com/office/powerpoint/2010/main" val="9442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6C74E1-EFE3-13D3-FB52-FA7B202D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1" y="482639"/>
            <a:ext cx="10422562" cy="81391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hu-HU" sz="4000" dirty="0">
                <a:solidFill>
                  <a:schemeClr val="tx1"/>
                </a:solidFill>
                <a:latin typeface="+mn-lt"/>
              </a:rPr>
              <a:t>e-VASÚT - Digitális Vasúti Szabályzatok statisztikái</a:t>
            </a:r>
            <a:endParaRPr lang="hu-HU" sz="40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/>
          <p:nvPr/>
        </p:nvGraphicFramePr>
        <p:xfrm>
          <a:off x="587098" y="1550710"/>
          <a:ext cx="5279548" cy="4021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/>
          <p:nvPr/>
        </p:nvGraphicFramePr>
        <p:xfrm>
          <a:off x="5953537" y="1550710"/>
          <a:ext cx="5868035" cy="4093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Kép 11" descr="A képen szöveg, Betűtípus, embléma, Grafika látható&#10;&#10;Automatikusan generált leírás">
            <a:extLst>
              <a:ext uri="{FF2B5EF4-FFF2-40B4-BE49-F238E27FC236}">
                <a16:creationId xmlns:a16="http://schemas.microsoft.com/office/drawing/2014/main" id="{58394848-AD76-8D30-CC48-C374411BFD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504" y="5826283"/>
            <a:ext cx="2594065" cy="9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6C74E1-EFE3-13D3-FB52-FA7B202D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325" y="566407"/>
            <a:ext cx="8239125" cy="629262"/>
          </a:xfrm>
        </p:spPr>
        <p:txBody>
          <a:bodyPr lIns="91440" tIns="45720" rIns="91440" bIns="45720" anchor="t">
            <a:noAutofit/>
          </a:bodyPr>
          <a:lstStyle/>
          <a:p>
            <a:r>
              <a:rPr lang="hu-HU" sz="4000" dirty="0">
                <a:solidFill>
                  <a:schemeClr val="tx1"/>
                </a:solidFill>
                <a:latin typeface="+mn-lt"/>
              </a:rPr>
              <a:t>Átdolgozott Vasúti Szabályzatok - 2024.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0C4531-00AB-89A1-0D13-F3AD0F950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04" y="1842881"/>
            <a:ext cx="11300792" cy="4138820"/>
          </a:xfrm>
        </p:spPr>
        <p:txBody>
          <a:bodyPr/>
          <a:lstStyle/>
          <a:p>
            <a:pPr marL="700087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/>
              <a:t>e-VASUT 03.21.74 A MÁV Zrt. nagyvasúti felsővezeték-rendszerében alkalmazott sodronyok, munkavezetékek és huzalok műszaki és minőségi követelményei</a:t>
            </a:r>
          </a:p>
          <a:p>
            <a:pPr marL="700087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/>
              <a:t>e-VASUT 03.21.61 Felsővezetéki beton feszítősúly</a:t>
            </a:r>
          </a:p>
          <a:p>
            <a:pPr marL="700087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/>
              <a:t>e-VASUT 03.01.03 Tűzihorganyzott vasúti erősáramú acéloszlopok felületvédelmének javítása M.L.S. Magyarország Kft. ZINGA katódos rendszer bevonatrendszerrel</a:t>
            </a:r>
          </a:p>
          <a:p>
            <a:pPr marL="700087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/>
              <a:t>e-VASUT 02.73.01 H.3.1. utasítás. Boltozott vasúti hidak fenntartása</a:t>
            </a:r>
          </a:p>
          <a:p>
            <a:pPr marL="700087" lvl="1" indent="-285750">
              <a:spcBef>
                <a:spcPts val="600"/>
              </a:spcBef>
            </a:pPr>
            <a:r>
              <a:rPr lang="hu-HU" dirty="0"/>
              <a:t>e-VASUT 02.70.08 H.1. Vasúti Hídszabályzat. H.1.8. utasítás. Vasúti pálya keresztezése közmű jellegű létesítménnyel</a:t>
            </a:r>
          </a:p>
          <a:p>
            <a:pPr marL="700087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/>
              <a:t>e-VASUT 03.21.72 MÁV típusú felsővezetéki rendszer K100 hosszlánc 120 km/h sebességig</a:t>
            </a:r>
          </a:p>
          <a:p>
            <a:pPr marL="700087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/>
              <a:t>e-VASUT 01.01.05 A MÁV Zrt. Tűzvédelmi Szabályzata</a:t>
            </a:r>
          </a:p>
          <a:p>
            <a:pPr marL="700087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/>
              <a:t>e-VASUT 03.10.74 Vasúti erősáramú transzformátorok műszaki követelményei</a:t>
            </a:r>
          </a:p>
          <a:p>
            <a:pPr marL="700087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/>
              <a:t>e-VASUT 02.20.43 D12./F utasítás. Vasúti felépítmény utasítás 1435 mm nyomtávolságú pályákra</a:t>
            </a:r>
          </a:p>
        </p:txBody>
      </p:sp>
    </p:spTree>
    <p:extLst>
      <p:ext uri="{BB962C8B-B14F-4D97-AF65-F5344CB8AC3E}">
        <p14:creationId xmlns:p14="http://schemas.microsoft.com/office/powerpoint/2010/main" val="24492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C3EE33B-5F86-949C-8FA6-FA9755C61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C22F29CA-3014-6E78-14DB-81811263D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491" y="269406"/>
            <a:ext cx="6848475" cy="1120775"/>
          </a:xfrm>
        </p:spPr>
        <p:txBody>
          <a:bodyPr lIns="91440" tIns="45720" rIns="91440" bIns="45720" anchor="t">
            <a:noAutofit/>
          </a:bodyPr>
          <a:lstStyle/>
          <a:p>
            <a:pPr algn="ctr"/>
            <a:r>
              <a:rPr lang="hu-HU" sz="4000" dirty="0">
                <a:solidFill>
                  <a:schemeClr val="tx1"/>
                </a:solidFill>
                <a:latin typeface="+mn-lt"/>
              </a:rPr>
              <a:t>Megjelent Vasúti Műszaki Szabályzatok - 2023.</a:t>
            </a:r>
          </a:p>
        </p:txBody>
      </p:sp>
      <p:pic>
        <p:nvPicPr>
          <p:cNvPr id="2" name="Kép 1" descr="A képen szöveg, Betűtípus, embléma, Grafika látható&#10;&#10;Automatikusan generált leírás">
            <a:extLst>
              <a:ext uri="{FF2B5EF4-FFF2-40B4-BE49-F238E27FC236}">
                <a16:creationId xmlns:a16="http://schemas.microsoft.com/office/drawing/2014/main" id="{6FE9D5A9-A2DA-D38B-1449-1B42B82F92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935" y="269406"/>
            <a:ext cx="2594065" cy="95212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D595920-D43A-F151-31CD-59E94A21C5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521" y="1704508"/>
            <a:ext cx="1631463" cy="23148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2675B61-926A-0DC6-A1B1-CE52AF38F8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909" y="1704508"/>
            <a:ext cx="1630269" cy="23148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8E46C59-BF66-E71F-B1BA-E5BD69A87C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6737" y="1704508"/>
            <a:ext cx="1630269" cy="23148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79B373DD-9E8F-7562-121A-8545FAF62F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5565" y="1704508"/>
            <a:ext cx="1635502" cy="231480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3B01A96A-8396-0957-7E05-D111AB28A5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8504" y="1704508"/>
            <a:ext cx="1630269" cy="23148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1D2B151D-D100-5D05-9C53-DBF997BECF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6210" y="1704508"/>
            <a:ext cx="1630269" cy="23148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66F77FA3-89C4-D479-46EB-EC07370032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1731" y="1704508"/>
            <a:ext cx="1630269" cy="23148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61940694-80C8-5603-3495-24B7B71F375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957" y="3136483"/>
            <a:ext cx="1664020" cy="23148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8B61043C-BF72-5049-5680-0CF1A4E2304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538" y="3136483"/>
            <a:ext cx="1637176" cy="23148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90CD06AC-15B7-7B6F-CAB3-05FA3D7187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4275" y="3136483"/>
            <a:ext cx="1620454" cy="23148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36" name="Kép 35">
            <a:extLst>
              <a:ext uri="{FF2B5EF4-FFF2-40B4-BE49-F238E27FC236}">
                <a16:creationId xmlns:a16="http://schemas.microsoft.com/office/drawing/2014/main" id="{7C31F982-4CDC-CE6F-6E5E-512FA91279E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075" y="3136483"/>
            <a:ext cx="1620454" cy="23148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E6E51FBF-E5A3-7376-8B1A-27D295EF7DC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7875" y="3136483"/>
            <a:ext cx="1593860" cy="23148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40" name="Kép 39">
            <a:extLst>
              <a:ext uri="{FF2B5EF4-FFF2-40B4-BE49-F238E27FC236}">
                <a16:creationId xmlns:a16="http://schemas.microsoft.com/office/drawing/2014/main" id="{B9A9B121-FDC4-E5B0-3F5F-535F0E9E9C9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8188" y="3136483"/>
            <a:ext cx="1649345" cy="2314800"/>
          </a:xfrm>
          <a:prstGeom prst="rect">
            <a:avLst/>
          </a:prstGeom>
        </p:spPr>
      </p:pic>
      <p:pic>
        <p:nvPicPr>
          <p:cNvPr id="42" name="Kép 41">
            <a:extLst>
              <a:ext uri="{FF2B5EF4-FFF2-40B4-BE49-F238E27FC236}">
                <a16:creationId xmlns:a16="http://schemas.microsoft.com/office/drawing/2014/main" id="{94F21260-FEA5-E464-9490-668955DEF11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521" y="4509858"/>
            <a:ext cx="1648182" cy="2314800"/>
          </a:xfrm>
          <a:prstGeom prst="rect">
            <a:avLst/>
          </a:prstGeom>
        </p:spPr>
      </p:pic>
      <p:pic>
        <p:nvPicPr>
          <p:cNvPr id="44" name="Kép 43">
            <a:extLst>
              <a:ext uri="{FF2B5EF4-FFF2-40B4-BE49-F238E27FC236}">
                <a16:creationId xmlns:a16="http://schemas.microsoft.com/office/drawing/2014/main" id="{35B275F2-5895-5D56-AC28-721598748B3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472" y="4509858"/>
            <a:ext cx="1673325" cy="23148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46" name="Kép 45">
            <a:extLst>
              <a:ext uri="{FF2B5EF4-FFF2-40B4-BE49-F238E27FC236}">
                <a16:creationId xmlns:a16="http://schemas.microsoft.com/office/drawing/2014/main" id="{01DE0948-2DF2-1179-6AE3-2D92DBF5C07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2239" y="4507825"/>
            <a:ext cx="1645307" cy="2314800"/>
          </a:xfrm>
          <a:prstGeom prst="rect">
            <a:avLst/>
          </a:prstGeom>
        </p:spPr>
      </p:pic>
      <p:pic>
        <p:nvPicPr>
          <p:cNvPr id="48" name="Kép 47">
            <a:extLst>
              <a:ext uri="{FF2B5EF4-FFF2-40B4-BE49-F238E27FC236}">
                <a16:creationId xmlns:a16="http://schemas.microsoft.com/office/drawing/2014/main" id="{2797EC1C-AA45-93E1-E640-272CF4AC95E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0180" y="4507825"/>
            <a:ext cx="1648182" cy="2314800"/>
          </a:xfrm>
          <a:prstGeom prst="rect">
            <a:avLst/>
          </a:prstGeom>
        </p:spPr>
      </p:pic>
      <p:pic>
        <p:nvPicPr>
          <p:cNvPr id="50" name="Kép 49">
            <a:extLst>
              <a:ext uri="{FF2B5EF4-FFF2-40B4-BE49-F238E27FC236}">
                <a16:creationId xmlns:a16="http://schemas.microsoft.com/office/drawing/2014/main" id="{B1E8262B-2D1A-6588-C220-5580FE5EC01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4815" y="4507825"/>
            <a:ext cx="1652227" cy="2314800"/>
          </a:xfrm>
          <a:prstGeom prst="rect">
            <a:avLst/>
          </a:prstGeom>
        </p:spPr>
      </p:pic>
      <p:pic>
        <p:nvPicPr>
          <p:cNvPr id="52" name="Kép 51">
            <a:extLst>
              <a:ext uri="{FF2B5EF4-FFF2-40B4-BE49-F238E27FC236}">
                <a16:creationId xmlns:a16="http://schemas.microsoft.com/office/drawing/2014/main" id="{76DC7E87-9DF9-90AA-37A5-4EFC74FEB19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5719" y="4507825"/>
            <a:ext cx="1648182" cy="2314800"/>
          </a:xfrm>
          <a:prstGeom prst="rect">
            <a:avLst/>
          </a:prstGeom>
        </p:spPr>
      </p:pic>
      <p:pic>
        <p:nvPicPr>
          <p:cNvPr id="54" name="Kép 53">
            <a:extLst>
              <a:ext uri="{FF2B5EF4-FFF2-40B4-BE49-F238E27FC236}">
                <a16:creationId xmlns:a16="http://schemas.microsoft.com/office/drawing/2014/main" id="{79A8EEE0-5395-A31A-B65F-1D0CC76BE5E6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1103" y="4509858"/>
            <a:ext cx="1656273" cy="23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67478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D75AF4-4FAD-3E70-F305-C4BE6710A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211888"/>
            <a:ext cx="10448535" cy="1325563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4000" dirty="0">
                <a:solidFill>
                  <a:schemeClr val="tx1"/>
                </a:solidFill>
                <a:latin typeface="+mn-lt"/>
              </a:rPr>
              <a:t>Széleskörű együttműködés az ÉKM-</a:t>
            </a:r>
            <a:r>
              <a:rPr lang="hu-HU" sz="4000" dirty="0" err="1">
                <a:solidFill>
                  <a:schemeClr val="tx1"/>
                </a:solidFill>
                <a:latin typeface="+mn-lt"/>
              </a:rPr>
              <a:t>mel</a:t>
            </a:r>
            <a:r>
              <a:rPr lang="hu-HU" sz="4000" dirty="0">
                <a:solidFill>
                  <a:schemeClr val="tx1"/>
                </a:solidFill>
                <a:latin typeface="+mn-lt"/>
              </a:rPr>
              <a:t> (Építésügyi és Közlekedési Minisztérium)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79AE92B-DD31-A8FA-0F97-DA95D6334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625422"/>
            <a:ext cx="1176298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1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5/2024. (VIII. 8.) ÉKM rendelet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/>
                <a:cs typeface="Arial"/>
              </a:rPr>
              <a:t>az Építési Beruházási Folyamatok Rendszeréről és a Tervezői Szolgáltatások Rendszeréről, valamint az állami építési beruházások minőségbiztosításában közreműködő, 100%-ban állami tulajdonban álló gazdasági társaság kijelölésérő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/>
                <a:cs typeface="Arial"/>
              </a:rPr>
              <a:t>l</a:t>
            </a:r>
            <a:endParaRPr lang="hu-HU" altLang="hu-HU" sz="1600" b="1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"/>
              <a:cs typeface="Arial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E28A8AC-85EF-0853-C8CF-E348AC9A1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660" y="2944499"/>
            <a:ext cx="707468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52. §</a:t>
            </a:r>
            <a:r>
              <a:rPr kumimoji="0" lang="hu-HU" altLang="hu-H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(1) A műszaki tervzsűri szavazati joggal rendelkező tagja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a) az építtető,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b) a miniszter,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c) a szakminiszter,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d) az építmény tulajdonosa vagy vagyonkezelője,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e) az üzemeltető,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f) az építési engedélyt vagy létesítési engedélyt kiadó hatóság,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g) az építmény vonatkozásában illetékes Magyar Építész Kamara vagy Magyar Mérnöki Kamara,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h) </a:t>
            </a:r>
            <a:r>
              <a:rPr kumimoji="0" lang="hu-HU" altLang="hu-H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közúti állami építési beruházások és a vasúti állami építési beruházások esetén a MAÚT Magyar Út- és Vasútügyi Társaság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által delegált személy.</a:t>
            </a:r>
          </a:p>
        </p:txBody>
      </p:sp>
    </p:spTree>
    <p:extLst>
      <p:ext uri="{BB962C8B-B14F-4D97-AF65-F5344CB8AC3E}">
        <p14:creationId xmlns:p14="http://schemas.microsoft.com/office/powerpoint/2010/main" val="36774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 bwMode="auto">
          <a:xfrm>
            <a:off x="2119313" y="234155"/>
            <a:ext cx="7929562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MAÚT Környezetvédelmi Bizottság létrehozása</a:t>
            </a:r>
          </a:p>
        </p:txBody>
      </p:sp>
      <p:sp>
        <p:nvSpPr>
          <p:cNvPr id="6" name="Téglalap 5"/>
          <p:cNvSpPr/>
          <p:nvPr/>
        </p:nvSpPr>
        <p:spPr bwMode="auto">
          <a:xfrm>
            <a:off x="5202238" y="1658939"/>
            <a:ext cx="2970212" cy="38877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356" name="Rectangle 3"/>
          <p:cNvSpPr txBox="1">
            <a:spLocks noChangeArrowheads="1"/>
          </p:cNvSpPr>
          <p:nvPr/>
        </p:nvSpPr>
        <p:spPr bwMode="auto">
          <a:xfrm>
            <a:off x="1925638" y="1935959"/>
            <a:ext cx="8316912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Célkitűzések: </a:t>
            </a:r>
          </a:p>
          <a:p>
            <a:pPr lvl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Minden ÚME környezeti szempontú áttekintése,</a:t>
            </a:r>
          </a:p>
          <a:p>
            <a:pPr lvl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Saját „önálló” </a:t>
            </a:r>
            <a:r>
              <a:rPr lang="hu-HU" altLang="hu-HU" sz="2400" dirty="0" err="1">
                <a:latin typeface="Tahoma" panose="020B0604030504040204" pitchFamily="34" charset="0"/>
                <a:cs typeface="Tahoma" panose="020B0604030504040204" pitchFamily="34" charset="0"/>
              </a:rPr>
              <a:t>ÚME-k</a:t>
            </a: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 kidolgozása,</a:t>
            </a:r>
          </a:p>
          <a:p>
            <a:pPr lvl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Közlekedés- és környezetügy kommunikációja.</a:t>
            </a:r>
          </a:p>
          <a:p>
            <a:pPr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hu-HU" altLang="hu-HU" sz="2000" dirty="0">
              <a:latin typeface="Verdana" panose="020B0604030504040204" pitchFamily="34" charset="0"/>
            </a:endParaRPr>
          </a:p>
        </p:txBody>
      </p:sp>
      <p:pic>
        <p:nvPicPr>
          <p:cNvPr id="100357" name="Picture 2" descr="D:\RégiGép\_MUNKA\0_MAUT\_NySz\kved-bi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9" y="3897316"/>
            <a:ext cx="416083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497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9490E1-6C05-B940-40DC-08B0B4C05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5125"/>
            <a:ext cx="9982200" cy="1119726"/>
          </a:xfrm>
        </p:spPr>
        <p:txBody>
          <a:bodyPr>
            <a:noAutofit/>
          </a:bodyPr>
          <a:lstStyle/>
          <a:p>
            <a:pPr algn="ctr"/>
            <a:r>
              <a:rPr lang="hu-HU" dirty="0"/>
              <a:t>MAÚT Digitális információ menedzsment Bizottság létrehozása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C1159DF-57E1-6C2C-A644-96CED8136BF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89154" y="1999657"/>
            <a:ext cx="6613691" cy="1429343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1000"/>
              </a:spcBef>
              <a:buNone/>
            </a:pPr>
            <a:r>
              <a:rPr lang="hu-HU" altLang="hu-HU" sz="2800" dirty="0">
                <a:latin typeface="Tahoma" panose="020B0604030504040204" pitchFamily="34" charset="0"/>
                <a:cs typeface="Tahoma" panose="020B0604030504040204" pitchFamily="34" charset="0"/>
              </a:rPr>
              <a:t>Célkitűzések: </a:t>
            </a:r>
          </a:p>
          <a:p>
            <a:pPr lvl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altLang="hu-HU" dirty="0">
                <a:latin typeface="Tahoma" panose="020B0604030504040204" pitchFamily="34" charset="0"/>
                <a:cs typeface="Tahoma" panose="020B0604030504040204" pitchFamily="34" charset="0"/>
              </a:rPr>
              <a:t>Útépítési BIM megalkotása, lekövetése,</a:t>
            </a:r>
          </a:p>
          <a:p>
            <a:pPr lvl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altLang="hu-HU" dirty="0">
                <a:latin typeface="Tahoma" panose="020B0604030504040204" pitchFamily="34" charset="0"/>
                <a:cs typeface="Tahoma" panose="020B0604030504040204" pitchFamily="34" charset="0"/>
              </a:rPr>
              <a:t>Saját „önálló” ÚME-k kidolgozása.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12CEDCA-74B6-9F05-205A-5CF27FE22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679" y="3592496"/>
            <a:ext cx="4647021" cy="265991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CA17269-D40A-5B6B-54C1-7816F117A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732" y="342900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440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901B6F-BDF4-C304-6E39-656A3689D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307" y="2948262"/>
            <a:ext cx="7711385" cy="961475"/>
          </a:xfrm>
        </p:spPr>
        <p:txBody>
          <a:bodyPr/>
          <a:lstStyle/>
          <a:p>
            <a:r>
              <a:rPr lang="hu-HU" b="1" dirty="0">
                <a:solidFill>
                  <a:srgbClr val="FF0000"/>
                </a:solidFill>
              </a:rPr>
              <a:t>Első ellenőrző kérdés !!!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A37235C-36CA-1BD3-BC3D-6C130F365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4" y="692375"/>
            <a:ext cx="21907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29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816" y="365125"/>
            <a:ext cx="9982200" cy="1354493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Útépítés, útfelújítás a jelenben és a közeli jövőben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598963" y="2266697"/>
            <a:ext cx="10945906" cy="34653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u-HU" sz="3600" dirty="0"/>
              <a:t>fenntartható fejlődés figyelembe vétele,</a:t>
            </a:r>
          </a:p>
          <a:p>
            <a:pPr algn="just"/>
            <a:r>
              <a:rPr lang="hu-HU" sz="3600" dirty="0"/>
              <a:t>szénlábnyom,</a:t>
            </a:r>
          </a:p>
          <a:p>
            <a:pPr algn="just"/>
            <a:r>
              <a:rPr lang="hu-HU" sz="3600" dirty="0"/>
              <a:t>környezetvédelmi szempontok markáns előtérbe kerülése (Akár közbeszerzési értékelési szempontként is - jelenleg a szállítással kapcsolatos kibocsátások számítanak. Később a beépítésre kerülő anyagok is figyelembe vételre kerül(</a:t>
            </a:r>
            <a:r>
              <a:rPr lang="hu-HU" sz="3600" dirty="0" err="1"/>
              <a:t>het</a:t>
            </a:r>
            <a:r>
              <a:rPr lang="hu-HU" sz="3600" dirty="0"/>
              <a:t>)</a:t>
            </a:r>
            <a:r>
              <a:rPr lang="hu-HU" sz="3600" dirty="0" err="1"/>
              <a:t>nek</a:t>
            </a:r>
            <a:r>
              <a:rPr lang="hu-HU" sz="3600" dirty="0"/>
              <a:t>.),</a:t>
            </a:r>
          </a:p>
          <a:p>
            <a:pPr algn="just"/>
            <a:r>
              <a:rPr lang="hu-HU" sz="3600" dirty="0"/>
              <a:t>anyagok újrafelhasználása.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667824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11F818CD-1AE1-2859-3B00-1615374B9147}"/>
              </a:ext>
            </a:extLst>
          </p:cNvPr>
          <p:cNvSpPr txBox="1"/>
          <p:nvPr/>
        </p:nvSpPr>
        <p:spPr>
          <a:xfrm>
            <a:off x="1592299" y="1659285"/>
            <a:ext cx="900740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/>
              <a:t>Hány éves jubileumát ünnepli az idei évben a MAÚT?</a:t>
            </a:r>
          </a:p>
          <a:p>
            <a:endParaRPr lang="hu-HU" sz="3200" dirty="0"/>
          </a:p>
          <a:p>
            <a:pPr marL="342900" indent="-342900">
              <a:buAutoNum type="alphaLcParenR"/>
            </a:pPr>
            <a:r>
              <a:rPr lang="hu-HU" sz="3200" dirty="0"/>
              <a:t> 25</a:t>
            </a:r>
          </a:p>
          <a:p>
            <a:pPr marL="342900" indent="-342900">
              <a:buAutoNum type="alphaLcParenR"/>
            </a:pPr>
            <a:endParaRPr lang="hu-HU" sz="3200" dirty="0"/>
          </a:p>
          <a:p>
            <a:pPr marL="342900" indent="-342900">
              <a:buAutoNum type="alphaLcParenR"/>
            </a:pPr>
            <a:r>
              <a:rPr lang="hu-HU" sz="3200" dirty="0"/>
              <a:t> 30</a:t>
            </a:r>
          </a:p>
          <a:p>
            <a:pPr marL="342900" indent="-342900">
              <a:buAutoNum type="alphaLcParenR"/>
            </a:pPr>
            <a:endParaRPr lang="hu-HU" sz="3200" dirty="0"/>
          </a:p>
          <a:p>
            <a:pPr marL="342900" indent="-342900">
              <a:buAutoNum type="alphaLcParenR"/>
            </a:pPr>
            <a:r>
              <a:rPr lang="hu-HU" sz="3200" dirty="0"/>
              <a:t> 35</a:t>
            </a:r>
          </a:p>
        </p:txBody>
      </p:sp>
    </p:spTree>
    <p:extLst>
      <p:ext uri="{BB962C8B-B14F-4D97-AF65-F5344CB8AC3E}">
        <p14:creationId xmlns:p14="http://schemas.microsoft.com/office/powerpoint/2010/main" val="3993669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16101" y="1130300"/>
            <a:ext cx="8295340" cy="3683000"/>
          </a:xfrm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Néhány újdonság a már elfogadott két „aszfaltos” ÚME és a még nem „kész” 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KÉSZ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szemszögéből …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1204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ChangeArrowheads="1"/>
          </p:cNvSpPr>
          <p:nvPr/>
        </p:nvSpPr>
        <p:spPr bwMode="auto">
          <a:xfrm>
            <a:off x="2519364" y="1589089"/>
            <a:ext cx="71278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810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 defTabSz="3810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defTabSz="3810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defTabSz="3810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defTabSz="3810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defRPr/>
            </a:pPr>
            <a: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</a:t>
            </a:r>
            <a:r>
              <a:rPr lang="hu-HU" altLang="hu-HU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</a:t>
            </a:r>
            <a: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özutak </a:t>
            </a:r>
            <a:r>
              <a:rPr lang="hu-HU" altLang="hu-HU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É</a:t>
            </a:r>
            <a: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pítésének </a:t>
            </a:r>
            <a:r>
              <a:rPr lang="hu-HU" altLang="hu-HU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Sz</a:t>
            </a:r>
            <a: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abályozásáról</a:t>
            </a:r>
          </a:p>
          <a:p>
            <a:pPr algn="ctr"/>
            <a:endParaRPr lang="hu-HU" altLang="hu-HU" sz="40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hu-HU" altLang="hu-HU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</a:t>
            </a:r>
            <a:r>
              <a:rPr lang="hu-HU" altLang="hu-HU" sz="8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KÉSz</a:t>
            </a:r>
            <a:r>
              <a:rPr lang="hu-HU" altLang="hu-HU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4019627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églalap 1"/>
          <p:cNvSpPr>
            <a:spLocks noChangeArrowheads="1"/>
          </p:cNvSpPr>
          <p:nvPr/>
        </p:nvSpPr>
        <p:spPr bwMode="auto">
          <a:xfrm>
            <a:off x="2032000" y="1963739"/>
            <a:ext cx="80137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hu-HU" altLang="hu-HU" sz="2400" b="1" dirty="0">
                <a:latin typeface="Tahoma" panose="020B0604030504040204" pitchFamily="34" charset="0"/>
                <a:cs typeface="Tahoma" panose="020B0604030504040204" pitchFamily="34" charset="0"/>
              </a:rPr>
              <a:t>1. §</a:t>
            </a: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 (1) A rendelet hatálya kiterjed az </a:t>
            </a:r>
            <a:r>
              <a:rPr lang="hu-HU" altLang="hu-HU" sz="2400" b="1" dirty="0">
                <a:latin typeface="Tahoma" panose="020B0604030504040204" pitchFamily="34" charset="0"/>
                <a:cs typeface="Tahoma" panose="020B0604030504040204" pitchFamily="34" charset="0"/>
              </a:rPr>
              <a:t>országos közutakon, helyi közutakon és a közforgalom elől el nem zárt magánutakon</a:t>
            </a: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, valamint mindezek műtárgyain és tartozékain (a továbbiakban együtt: közút) végzett építési beruházások előkészítésére (beleértve az útszerkezet méretezését és tervezését és a forrásbiztosítással összefüggő feladatokat), a kivitelezésére (beleértve az építtetői, építési műszaki ellenőri és kivitelezői feladatokat), minőségszabályozására és az építési beruházások lezáráshoz kapcsolódó feladatokra.</a:t>
            </a:r>
          </a:p>
        </p:txBody>
      </p:sp>
      <p:sp>
        <p:nvSpPr>
          <p:cNvPr id="3" name="Téglalap 2"/>
          <p:cNvSpPr/>
          <p:nvPr/>
        </p:nvSpPr>
        <p:spPr>
          <a:xfrm>
            <a:off x="4066381" y="488950"/>
            <a:ext cx="3459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</a:t>
            </a:r>
            <a:r>
              <a:rPr lang="hu-H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KÉSz</a:t>
            </a:r>
            <a:r>
              <a:rPr 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hatálya</a:t>
            </a:r>
          </a:p>
        </p:txBody>
      </p:sp>
    </p:spTree>
    <p:extLst>
      <p:ext uri="{BB962C8B-B14F-4D97-AF65-F5344CB8AC3E}">
        <p14:creationId xmlns:p14="http://schemas.microsoft.com/office/powerpoint/2010/main" val="2305022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292601" y="2659558"/>
            <a:ext cx="307449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Változások …</a:t>
            </a:r>
          </a:p>
        </p:txBody>
      </p:sp>
    </p:spTree>
    <p:extLst>
      <p:ext uri="{BB962C8B-B14F-4D97-AF65-F5344CB8AC3E}">
        <p14:creationId xmlns:p14="http://schemas.microsoft.com/office/powerpoint/2010/main" val="642906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71825" y="650876"/>
            <a:ext cx="5772150" cy="1323975"/>
          </a:xfrm>
        </p:spPr>
        <p:txBody>
          <a:bodyPr anchor="b">
            <a:noAutofit/>
          </a:bodyPr>
          <a:lstStyle/>
          <a:p>
            <a:pPr algn="ctr" defTabSz="407526"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Forgalmi igénybevételi kategóriák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14550" y="2925763"/>
            <a:ext cx="7886700" cy="2120900"/>
          </a:xfrm>
        </p:spPr>
        <p:txBody>
          <a:bodyPr>
            <a:normAutofit fontScale="92500" lnSpcReduction="20000"/>
          </a:bodyPr>
          <a:lstStyle/>
          <a:p>
            <a:pPr marL="0" lvl="1" indent="0" defTabSz="407526">
              <a:spcAft>
                <a:spcPts val="1032"/>
              </a:spcAft>
              <a:buClr>
                <a:schemeClr val="hlink"/>
              </a:buClr>
              <a:buSzPct val="80000"/>
              <a:buNone/>
              <a:defRPr/>
            </a:pPr>
            <a:r>
              <a:rPr lang="hu-HU" altLang="hu-HU" sz="2540" dirty="0">
                <a:latin typeface="Tahoma" panose="020B0604030504040204" pitchFamily="34" charset="0"/>
                <a:cs typeface="Tahoma" panose="020B0604030504040204" pitchFamily="34" charset="0"/>
              </a:rPr>
              <a:t>Forgalmi igénybevételi kategóriák:</a:t>
            </a:r>
          </a:p>
          <a:p>
            <a:pPr marL="0" lvl="1" indent="0" defTabSz="407526">
              <a:spcAft>
                <a:spcPts val="1032"/>
              </a:spcAft>
              <a:buNone/>
              <a:defRPr/>
            </a:pPr>
            <a:r>
              <a:rPr lang="hu-HU" altLang="hu-HU" sz="2540" dirty="0">
                <a:latin typeface="Tahoma" panose="020B0604030504040204" pitchFamily="34" charset="0"/>
                <a:cs typeface="Tahoma" panose="020B0604030504040204" pitchFamily="34" charset="0"/>
              </a:rPr>
              <a:t>a) könnyű („P” jelű) forgalmi igénybevétel,</a:t>
            </a:r>
          </a:p>
          <a:p>
            <a:pPr marL="0" lvl="1" indent="0" defTabSz="407526">
              <a:spcAft>
                <a:spcPts val="1032"/>
              </a:spcAft>
              <a:buNone/>
              <a:defRPr/>
            </a:pPr>
            <a:r>
              <a:rPr lang="hu-HU" altLang="hu-HU" sz="2540" dirty="0">
                <a:latin typeface="Tahoma" panose="020B0604030504040204" pitchFamily="34" charset="0"/>
                <a:cs typeface="Tahoma" panose="020B0604030504040204" pitchFamily="34" charset="0"/>
              </a:rPr>
              <a:t>b) normál („N” jelű) forgalmi igénybevétel,</a:t>
            </a:r>
          </a:p>
          <a:p>
            <a:pPr marL="0" lvl="1" indent="0" defTabSz="407526">
              <a:spcAft>
                <a:spcPts val="1032"/>
              </a:spcAft>
              <a:buNone/>
              <a:defRPr/>
            </a:pPr>
            <a:r>
              <a:rPr lang="hu-HU" altLang="hu-HU" sz="2540" dirty="0">
                <a:latin typeface="Tahoma" panose="020B0604030504040204" pitchFamily="34" charset="0"/>
                <a:cs typeface="Tahoma" panose="020B0604030504040204" pitchFamily="34" charset="0"/>
              </a:rPr>
              <a:t>c) fokozott („F” jelű) forgalmi igénybevétel, valamint</a:t>
            </a:r>
          </a:p>
          <a:p>
            <a:pPr marL="0" lvl="1" indent="0" defTabSz="407526">
              <a:spcAft>
                <a:spcPts val="1032"/>
              </a:spcAft>
              <a:buNone/>
              <a:defRPr/>
            </a:pPr>
            <a:r>
              <a:rPr lang="hu-HU" altLang="hu-HU" sz="2540" b="1" dirty="0">
                <a:latin typeface="Tahoma" panose="020B0604030504040204" pitchFamily="34" charset="0"/>
                <a:cs typeface="Tahoma" panose="020B0604030504040204" pitchFamily="34" charset="0"/>
              </a:rPr>
              <a:t>d) intenzív („I” jelű) forgalmi igénybevétel</a:t>
            </a:r>
          </a:p>
        </p:txBody>
      </p:sp>
    </p:spTree>
    <p:extLst>
      <p:ext uri="{BB962C8B-B14F-4D97-AF65-F5344CB8AC3E}">
        <p14:creationId xmlns:p14="http://schemas.microsoft.com/office/powerpoint/2010/main" val="2295916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502662"/>
              </p:ext>
            </p:extLst>
          </p:nvPr>
        </p:nvGraphicFramePr>
        <p:xfrm>
          <a:off x="2495550" y="3729037"/>
          <a:ext cx="6923090" cy="2382838"/>
        </p:xfrm>
        <a:graphic>
          <a:graphicData uri="http://schemas.openxmlformats.org/drawingml/2006/table">
            <a:tbl>
              <a:tblPr firstRow="1" firstCol="1" bandRow="1"/>
              <a:tblGrid>
                <a:gridCol w="129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4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4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44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4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44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44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0934">
                <a:tc gridSpan="8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Forgalmi terhelési osztály</a:t>
                      </a:r>
                      <a:endParaRPr lang="hu-HU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93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 alatt</a:t>
                      </a: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</a:t>
                      </a: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</a:t>
                      </a:r>
                      <a:endParaRPr lang="hu-HU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</a:t>
                      </a:r>
                      <a:endParaRPr lang="hu-HU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D</a:t>
                      </a:r>
                      <a:endParaRPr lang="hu-HU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E</a:t>
                      </a:r>
                      <a:endParaRPr lang="hu-HU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K</a:t>
                      </a:r>
                      <a:endParaRPr lang="hu-HU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hu-HU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51">
                <a:tc gridSpan="8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Igénybevételi kategória</a:t>
                      </a:r>
                      <a:endParaRPr lang="hu-HU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93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könnyű </a:t>
                      </a:r>
                      <a:r>
                        <a:rPr lang="hu-HU" sz="14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(P)</a:t>
                      </a: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normál 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(N)</a:t>
                      </a:r>
                      <a:endParaRPr lang="hu-HU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fokozott 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(F)</a:t>
                      </a:r>
                      <a:endParaRPr lang="hu-HU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intenzív 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(I)</a:t>
                      </a:r>
                      <a:endParaRPr lang="hu-HU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551">
                <a:tc gridSpan="8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Aszfaltkeverék jelzete</a:t>
                      </a:r>
                      <a:endParaRPr lang="hu-HU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934">
                <a:tc grid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(N)</a:t>
                      </a:r>
                      <a:endParaRPr lang="hu-HU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(F) vagy (</a:t>
                      </a:r>
                      <a:r>
                        <a:rPr lang="hu-HU" sz="1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mF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)</a:t>
                      </a:r>
                      <a:endParaRPr lang="hu-HU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hu-HU" sz="1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mI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)</a:t>
                      </a:r>
                      <a:endParaRPr lang="hu-HU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1658" name="Szövegdoboz 2"/>
          <p:cNvSpPr txBox="1">
            <a:spLocks noChangeArrowheads="1"/>
          </p:cNvSpPr>
          <p:nvPr/>
        </p:nvSpPr>
        <p:spPr bwMode="auto">
          <a:xfrm>
            <a:off x="2495550" y="1412875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endParaRPr lang="hu-HU" altLang="hu-HU" sz="1600"/>
          </a:p>
        </p:txBody>
      </p:sp>
      <p:pic>
        <p:nvPicPr>
          <p:cNvPr id="11165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6" y="1412875"/>
            <a:ext cx="7323138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60" name="Szövegdoboz 5"/>
          <p:cNvSpPr txBox="1">
            <a:spLocks noChangeArrowheads="1"/>
          </p:cNvSpPr>
          <p:nvPr/>
        </p:nvSpPr>
        <p:spPr bwMode="auto">
          <a:xfrm>
            <a:off x="8320088" y="6618288"/>
            <a:ext cx="16557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/>
            <a:r>
              <a:rPr lang="hu-HU" altLang="hu-HU" sz="1200"/>
              <a:t>Fülöp P. alapján</a:t>
            </a: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2759869" y="285751"/>
            <a:ext cx="63881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407526" eaLnBrk="1" hangingPunct="1"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Igénybevételi kategóriák</a:t>
            </a:r>
          </a:p>
        </p:txBody>
      </p:sp>
    </p:spTree>
    <p:extLst>
      <p:ext uri="{BB962C8B-B14F-4D97-AF65-F5344CB8AC3E}">
        <p14:creationId xmlns:p14="http://schemas.microsoft.com/office/powerpoint/2010/main" val="23866728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06700" y="330200"/>
            <a:ext cx="6515100" cy="971550"/>
          </a:xfrm>
        </p:spPr>
        <p:txBody>
          <a:bodyPr>
            <a:normAutofit/>
          </a:bodyPr>
          <a:lstStyle/>
          <a:p>
            <a:pPr algn="ctr" defTabSz="407526" fontAlgn="base">
              <a:spcAft>
                <a:spcPct val="0"/>
              </a:spcAft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útszerkezet felépítése</a:t>
            </a:r>
          </a:p>
        </p:txBody>
      </p:sp>
      <p:pic>
        <p:nvPicPr>
          <p:cNvPr id="1126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619251"/>
            <a:ext cx="80899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97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Rot="1" noChangeArrowheads="1"/>
          </p:cNvSpPr>
          <p:nvPr/>
        </p:nvSpPr>
        <p:spPr bwMode="auto">
          <a:xfrm>
            <a:off x="2802732" y="468313"/>
            <a:ext cx="665321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07526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defRPr/>
            </a:pPr>
            <a: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Előírt érték + küszöbszintek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endParaRPr lang="hu-HU" altLang="hu-H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endParaRPr lang="hu-HU" altLang="hu-H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endParaRPr lang="hu-HU" altLang="hu-H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endParaRPr lang="hu-HU" altLang="hu-H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endParaRPr lang="hu-HU" altLang="hu-H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endParaRPr lang="hu-HU" altLang="hu-H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endParaRPr lang="hu-HU" altLang="hu-H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endParaRPr lang="hu-HU" altLang="hu-H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endParaRPr lang="hu-HU" altLang="hu-H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endParaRPr lang="hu-HU" altLang="hu-H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endParaRPr lang="hu-HU" altLang="hu-H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6" y="1814513"/>
            <a:ext cx="7426325" cy="408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5617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67794" y="493713"/>
            <a:ext cx="6700837" cy="1358900"/>
          </a:xfrm>
        </p:spPr>
        <p:txBody>
          <a:bodyPr anchor="b">
            <a:normAutofit/>
          </a:bodyPr>
          <a:lstStyle/>
          <a:p>
            <a:pPr algn="ctr" defTabSz="407526" fontAlgn="base">
              <a:spcAft>
                <a:spcPct val="0"/>
              </a:spcAft>
              <a:buClr>
                <a:schemeClr val="hlink"/>
              </a:buClr>
              <a:buSzPct val="80000"/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Közúti beruházások általános szabályai</a:t>
            </a:r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1747838" y="2595563"/>
            <a:ext cx="8540750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hu-HU" sz="2800" kern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Típus szerinti besorolás:</a:t>
            </a:r>
          </a:p>
          <a:p>
            <a:pPr marL="0" indent="0" eaLnBrk="1" hangingPunct="1">
              <a:buNone/>
              <a:defRPr/>
            </a:pPr>
            <a:endParaRPr lang="hu-HU" sz="2800" kern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eaLnBrk="1" hangingPunct="1">
              <a:defRPr/>
            </a:pPr>
            <a:r>
              <a:rPr lang="hu-HU" kern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új építési munkák</a:t>
            </a:r>
          </a:p>
          <a:p>
            <a:pPr lvl="1" eaLnBrk="1" hangingPunct="1">
              <a:defRPr/>
            </a:pPr>
            <a:r>
              <a:rPr lang="hu-HU" kern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rekonstrukciós munkák</a:t>
            </a:r>
          </a:p>
          <a:p>
            <a:pPr lvl="1" eaLnBrk="1" hangingPunct="1">
              <a:defRPr/>
            </a:pPr>
            <a:r>
              <a:rPr lang="hu-HU" kern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felújítási munkák</a:t>
            </a:r>
          </a:p>
          <a:p>
            <a:pPr lvl="1" eaLnBrk="1" hangingPunct="1">
              <a:defRPr/>
            </a:pPr>
            <a:r>
              <a:rPr lang="hu-HU" kern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karbantartási munkák</a:t>
            </a:r>
          </a:p>
          <a:p>
            <a:pPr eaLnBrk="1" hangingPunct="1">
              <a:buFont typeface="Arial" charset="0"/>
              <a:buNone/>
              <a:defRPr/>
            </a:pPr>
            <a:endParaRPr lang="hu-HU" sz="2800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Jobb oldali kapcsos zárójel 6"/>
          <p:cNvSpPr/>
          <p:nvPr/>
        </p:nvSpPr>
        <p:spPr>
          <a:xfrm>
            <a:off x="6373814" y="4826000"/>
            <a:ext cx="476250" cy="56515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Jobb oldali kapcsos zárójel 7"/>
          <p:cNvSpPr/>
          <p:nvPr/>
        </p:nvSpPr>
        <p:spPr>
          <a:xfrm>
            <a:off x="6402389" y="3878263"/>
            <a:ext cx="447675" cy="57626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3"/>
          <p:cNvSpPr txBox="1">
            <a:spLocks noRot="1" noChangeArrowheads="1"/>
          </p:cNvSpPr>
          <p:nvPr/>
        </p:nvSpPr>
        <p:spPr bwMode="auto">
          <a:xfrm>
            <a:off x="7064376" y="3900488"/>
            <a:ext cx="3160713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hu-HU" sz="2800" kern="0" dirty="0">
                <a:effectLst/>
              </a:rPr>
              <a:t>fejlesztési munkák</a:t>
            </a:r>
          </a:p>
        </p:txBody>
      </p:sp>
      <p:sp>
        <p:nvSpPr>
          <p:cNvPr id="10" name="Rectangle 3"/>
          <p:cNvSpPr txBox="1">
            <a:spLocks noRot="1" noChangeArrowheads="1"/>
          </p:cNvSpPr>
          <p:nvPr/>
        </p:nvSpPr>
        <p:spPr bwMode="auto">
          <a:xfrm>
            <a:off x="7064376" y="4862323"/>
            <a:ext cx="32242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hu-HU" sz="2800" kern="0" dirty="0">
                <a:effectLst/>
              </a:rPr>
              <a:t>fenntartási munkák</a:t>
            </a:r>
          </a:p>
        </p:txBody>
      </p:sp>
    </p:spTree>
    <p:extLst>
      <p:ext uri="{BB962C8B-B14F-4D97-AF65-F5344CB8AC3E}">
        <p14:creationId xmlns:p14="http://schemas.microsoft.com/office/powerpoint/2010/main" val="1395146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815" y="387350"/>
            <a:ext cx="9982200" cy="1006475"/>
          </a:xfrm>
        </p:spPr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Fenntartható fejlődés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598962" y="2744369"/>
            <a:ext cx="10945906" cy="1677506"/>
          </a:xfrm>
        </p:spPr>
        <p:txBody>
          <a:bodyPr/>
          <a:lstStyle/>
          <a:p>
            <a:pPr algn="just"/>
            <a:r>
              <a:rPr lang="hu-HU" dirty="0"/>
              <a:t>A fenntartható fejlődés olyan fejlődési folyamat (földeké, városoké, üzleteké, társadalmaké, stb.), ami „kielégíti a jelen szükségleteit anélkül, hogy csökkentené a jövendő generációk képességét, hogy kielégítsék a saját szükségleteiket”.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09476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30687" y="320678"/>
            <a:ext cx="3775075" cy="750887"/>
          </a:xfrm>
        </p:spPr>
        <p:txBody>
          <a:bodyPr anchor="b">
            <a:normAutofit/>
          </a:bodyPr>
          <a:lstStyle/>
          <a:p>
            <a:pPr defTabSz="407526"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Minőségügy - I.</a:t>
            </a:r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1762125" y="1751014"/>
            <a:ext cx="8712200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Minőségügyi ellenőrzés rendszere: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r>
              <a:rPr lang="hu-HU" altLang="hu-HU" sz="1800" dirty="0">
                <a:latin typeface="Tahoma" panose="020B0604030504040204" pitchFamily="34" charset="0"/>
                <a:cs typeface="Tahoma" panose="020B0604030504040204" pitchFamily="34" charset="0"/>
              </a:rPr>
              <a:t>igazoló ellenőrzés (kivitelező)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r>
              <a:rPr lang="hu-HU" altLang="hu-HU" sz="1800" dirty="0">
                <a:latin typeface="Tahoma" panose="020B0604030504040204" pitchFamily="34" charset="0"/>
                <a:cs typeface="Tahoma" panose="020B0604030504040204" pitchFamily="34" charset="0"/>
              </a:rPr>
              <a:t>építtetői ellenőrzés (országos közút: MK kontroll labor)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r>
              <a:rPr lang="hu-HU" altLang="hu-HU" sz="1800" dirty="0">
                <a:latin typeface="Tahoma" panose="020B0604030504040204" pitchFamily="34" charset="0"/>
                <a:cs typeface="Tahoma" panose="020B0604030504040204" pitchFamily="34" charset="0"/>
              </a:rPr>
              <a:t>eseti ellenőrzés (pl. ÉKM ellenőrzés)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r>
              <a:rPr lang="hu-HU" altLang="hu-HU" sz="1800" dirty="0">
                <a:latin typeface="Tahoma" panose="020B0604030504040204" pitchFamily="34" charset="0"/>
                <a:cs typeface="Tahoma" panose="020B0604030504040204" pitchFamily="34" charset="0"/>
              </a:rPr>
              <a:t>megerősítő ellenőrzés (ellentmondó eredmények esetén)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r>
              <a:rPr lang="hu-HU" altLang="hu-HU" sz="1800" dirty="0">
                <a:latin typeface="Tahoma" panose="020B0604030504040204" pitchFamily="34" charset="0"/>
                <a:cs typeface="Tahoma" panose="020B0604030504040204" pitchFamily="34" charset="0"/>
              </a:rPr>
              <a:t>behatároló ellenőrzés (javítás esetén lehetséges)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  <a:defRPr/>
            </a:pPr>
            <a:endParaRPr lang="hu-HU" altLang="hu-HU" sz="1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hu-HU" altLang="hu-HU" sz="2400" dirty="0">
                <a:latin typeface="Tahoma" panose="020B0604030504040204" pitchFamily="34" charset="0"/>
                <a:cs typeface="Tahoma" panose="020B0604030504040204" pitchFamily="34" charset="0"/>
              </a:rPr>
              <a:t>Minőségügyi ellenőrzés fajtái: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r>
              <a:rPr lang="hu-HU" altLang="hu-HU" sz="2000" dirty="0">
                <a:latin typeface="Tahoma" panose="020B0604030504040204" pitchFamily="34" charset="0"/>
                <a:cs typeface="Tahoma" panose="020B0604030504040204" pitchFamily="34" charset="0"/>
              </a:rPr>
              <a:t>minőségügyi ellenőrző </a:t>
            </a:r>
            <a:r>
              <a:rPr lang="hu-HU" altLang="hu-HU" sz="2000" b="1" dirty="0">
                <a:latin typeface="Tahoma" panose="020B0604030504040204" pitchFamily="34" charset="0"/>
                <a:cs typeface="Tahoma" panose="020B0604030504040204" pitchFamily="34" charset="0"/>
              </a:rPr>
              <a:t>geodéziai mérés </a:t>
            </a:r>
          </a:p>
          <a:p>
            <a:pPr lvl="1" algn="just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r>
              <a:rPr lang="hu-HU" altLang="hu-HU" sz="2000" dirty="0">
                <a:latin typeface="Tahoma" panose="020B0604030504040204" pitchFamily="34" charset="0"/>
                <a:cs typeface="Tahoma" panose="020B0604030504040204" pitchFamily="34" charset="0"/>
              </a:rPr>
              <a:t>minőségügyi ellenőrző </a:t>
            </a:r>
            <a:r>
              <a:rPr lang="hu-HU" altLang="hu-HU" sz="2000" b="1" dirty="0">
                <a:latin typeface="Tahoma" panose="020B0604030504040204" pitchFamily="34" charset="0"/>
                <a:cs typeface="Tahoma" panose="020B0604030504040204" pitchFamily="34" charset="0"/>
              </a:rPr>
              <a:t>laborvizsgálat</a:t>
            </a:r>
            <a:r>
              <a:rPr lang="hu-HU" altLang="hu-HU" sz="2000" dirty="0">
                <a:latin typeface="Tahoma" panose="020B0604030504040204" pitchFamily="34" charset="0"/>
                <a:cs typeface="Tahoma" panose="020B0604030504040204" pitchFamily="34" charset="0"/>
              </a:rPr>
              <a:t> (NAH által akkreditált labor) - helyszíni vizsgálat ill. laboratóriumi vizsgálat (helyszíni mintavétel után)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  <a:defRPr/>
            </a:pPr>
            <a:endParaRPr lang="hu-HU" altLang="hu-HU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25464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Rot="1" noChangeArrowheads="1"/>
          </p:cNvSpPr>
          <p:nvPr/>
        </p:nvSpPr>
        <p:spPr bwMode="auto">
          <a:xfrm>
            <a:off x="1733549" y="1676400"/>
            <a:ext cx="8712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hu-HU" altLang="hu-HU" sz="2400" u="sng" dirty="0">
                <a:solidFill>
                  <a:srgbClr val="843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MMT</a:t>
            </a:r>
            <a:r>
              <a:rPr lang="hu-HU" altLang="hu-H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mintavételi és minőségigazolási terv</a:t>
            </a:r>
            <a:endParaRPr lang="hu-HU" altLang="hu-HU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1" algn="just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r>
              <a:rPr lang="hu-HU" altLang="hu-H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minősítési jellemzők felsorolása (küszöbszintek, mérési/vizsgálati gyakoriság ill. módszer)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hu-HU" altLang="hu-HU" sz="2400" u="sng" dirty="0">
                <a:solidFill>
                  <a:srgbClr val="843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hu-HU" altLang="hu-H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technológiai utasítás</a:t>
            </a:r>
          </a:p>
          <a:p>
            <a:pPr lvl="1" algn="just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r>
              <a:rPr lang="hu-HU" altLang="hu-H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az útépítési munka egy jól elhatárolt részének (jellemzően egy építményrésznek) építési vagy bontási folyamatának részletes leírása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hu-HU" altLang="hu-HU" sz="2400" u="sng" dirty="0">
                <a:solidFill>
                  <a:srgbClr val="843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MD</a:t>
            </a:r>
            <a:r>
              <a:rPr lang="hu-HU" altLang="hu-H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minőségigazolási dokumentáció</a:t>
            </a:r>
          </a:p>
          <a:p>
            <a:pPr lvl="1" algn="just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r>
              <a:rPr lang="hu-HU" altLang="hu-H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 megvalósult útépítési munka minőségét igazoló dokumentumok összessége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hu-HU" altLang="hu-HU" sz="2400" u="sng" dirty="0">
                <a:solidFill>
                  <a:srgbClr val="843C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Egyszerűsített minőségügyi ellenőrzés</a:t>
            </a:r>
          </a:p>
          <a:p>
            <a:pPr lvl="1" algn="just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/>
            </a:pPr>
            <a:r>
              <a:rPr lang="hu-HU" altLang="hu-HU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ÚME-kban</a:t>
            </a:r>
            <a:r>
              <a:rPr lang="hu-HU" altLang="hu-H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újfajta vizsgálati/átszámítási módszereket kell kidolgozni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197144" y="330200"/>
            <a:ext cx="378501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hu-HU" alt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Minőségügy - II.</a:t>
            </a:r>
          </a:p>
        </p:txBody>
      </p:sp>
    </p:spTree>
    <p:extLst>
      <p:ext uri="{BB962C8B-B14F-4D97-AF65-F5344CB8AC3E}">
        <p14:creationId xmlns:p14="http://schemas.microsoft.com/office/powerpoint/2010/main" val="34859528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38300" y="2463800"/>
            <a:ext cx="9042401" cy="901700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Környezetbarát technológiák</a:t>
            </a:r>
          </a:p>
        </p:txBody>
      </p:sp>
    </p:spTree>
    <p:extLst>
      <p:ext uri="{BB962C8B-B14F-4D97-AF65-F5344CB8AC3E}">
        <p14:creationId xmlns:p14="http://schemas.microsoft.com/office/powerpoint/2010/main" val="39830426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08100" y="311150"/>
            <a:ext cx="9436100" cy="1006475"/>
          </a:xfrm>
        </p:spPr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Tartalom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889747" y="1790700"/>
            <a:ext cx="10945906" cy="4292600"/>
          </a:xfrm>
        </p:spPr>
        <p:txBody>
          <a:bodyPr>
            <a:normAutofit/>
          </a:bodyPr>
          <a:lstStyle/>
          <a:p>
            <a:r>
              <a:rPr lang="hu-HU" sz="3600" dirty="0"/>
              <a:t>WMA (</a:t>
            </a:r>
            <a:r>
              <a:rPr lang="hu-H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hu-HU" sz="3600" dirty="0" err="1"/>
              <a:t>arm</a:t>
            </a:r>
            <a:r>
              <a:rPr lang="hu-HU" sz="3600" dirty="0"/>
              <a:t> 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hu-HU" sz="3600" dirty="0"/>
              <a:t>ix 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hu-HU" sz="3600" dirty="0"/>
              <a:t>szfalt) aszfaltok</a:t>
            </a:r>
          </a:p>
          <a:p>
            <a:r>
              <a:rPr lang="hu-HU" altLang="hu-HU" sz="3600" dirty="0" err="1">
                <a:ea typeface="ＭＳ Ｐゴシック" panose="020B0600070205080204" pitchFamily="34" charset="-128"/>
              </a:rPr>
              <a:t>Reclaimed</a:t>
            </a:r>
            <a:r>
              <a:rPr lang="hu-HU" altLang="hu-HU" sz="3600" dirty="0">
                <a:ea typeface="ＭＳ Ｐゴシック" panose="020B0600070205080204" pitchFamily="34" charset="-128"/>
              </a:rPr>
              <a:t> (RC) aszfaltok/ </a:t>
            </a:r>
            <a:r>
              <a:rPr lang="hu-HU" altLang="hu-HU" sz="3600" dirty="0" err="1">
                <a:ea typeface="ＭＳ Ｐゴシック" panose="020B0600070205080204" pitchFamily="34" charset="-128"/>
              </a:rPr>
              <a:t>Reclaimed</a:t>
            </a:r>
            <a:r>
              <a:rPr lang="hu-HU" altLang="hu-HU" sz="3600" dirty="0">
                <a:ea typeface="ＭＳ Ｐゴシック" panose="020B0600070205080204" pitchFamily="34" charset="-128"/>
              </a:rPr>
              <a:t> </a:t>
            </a:r>
            <a:r>
              <a:rPr lang="hu-HU" altLang="hu-HU" sz="3600" dirty="0" err="1">
                <a:ea typeface="ＭＳ Ｐゴシック" panose="020B0600070205080204" pitchFamily="34" charset="-128"/>
              </a:rPr>
              <a:t>Asphalt</a:t>
            </a:r>
            <a:r>
              <a:rPr lang="hu-HU" altLang="hu-HU" sz="3600" dirty="0">
                <a:ea typeface="ＭＳ Ｐゴシック" panose="020B0600070205080204" pitchFamily="34" charset="-128"/>
              </a:rPr>
              <a:t> (RA)</a:t>
            </a:r>
            <a:endParaRPr lang="hu-HU" sz="3600" dirty="0"/>
          </a:p>
          <a:p>
            <a:r>
              <a:rPr lang="hu-HU" sz="3600" dirty="0"/>
              <a:t>Gumival modifikált bitumen és a „gumibitumennel” készülő aszfaltok</a:t>
            </a:r>
          </a:p>
          <a:p>
            <a:r>
              <a:rPr lang="hu-HU" sz="3600" dirty="0">
                <a:ea typeface="ＭＳ Ｐゴシック" panose="020B0600070205080204" pitchFamily="34" charset="-128"/>
              </a:rPr>
              <a:t>Kompaktaszfalt</a:t>
            </a:r>
          </a:p>
          <a:p>
            <a:r>
              <a:rPr lang="hu-HU" sz="3600" dirty="0">
                <a:ea typeface="ＭＳ Ｐゴシック" panose="020B0600070205080204" pitchFamily="34" charset="-128"/>
              </a:rPr>
              <a:t>Üvegaszfalt</a:t>
            </a:r>
          </a:p>
          <a:p>
            <a:r>
              <a:rPr lang="hu-HU" sz="3600" dirty="0">
                <a:ea typeface="ＭＳ Ｐゴシック" panose="020B0600070205080204" pitchFamily="34" charset="-128"/>
              </a:rPr>
              <a:t>3D gépvezérlés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4371416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0539" y="2710759"/>
            <a:ext cx="9982200" cy="1006475"/>
          </a:xfrm>
        </p:spPr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WMA (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 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szfalt) aszfaltok</a:t>
            </a:r>
          </a:p>
        </p:txBody>
      </p:sp>
    </p:spTree>
    <p:extLst>
      <p:ext uri="{BB962C8B-B14F-4D97-AF65-F5344CB8AC3E}">
        <p14:creationId xmlns:p14="http://schemas.microsoft.com/office/powerpoint/2010/main" val="7612648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8887" y="672408"/>
            <a:ext cx="7129669" cy="499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713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238539"/>
            <a:ext cx="9587948" cy="1133061"/>
          </a:xfrm>
        </p:spPr>
        <p:txBody>
          <a:bodyPr>
            <a:normAutofit fontScale="90000"/>
          </a:bodyPr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LEA (</a:t>
            </a:r>
            <a:r>
              <a:rPr lang="hu-HU" alt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L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ow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hu-HU" alt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E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nergy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hu-HU" alt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A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sphalt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) - alacsony energia tartalmú aszfalt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407893" y="1666195"/>
            <a:ext cx="11267271" cy="4397148"/>
          </a:xfrm>
        </p:spPr>
        <p:txBody>
          <a:bodyPr>
            <a:no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dirty="0">
                <a:latin typeface="+mj-lt"/>
                <a:ea typeface="+mj-ea"/>
                <a:cs typeface="+mj-cs"/>
              </a:rPr>
              <a:t>A LEA eljárással gyártott alacsony energiatartalmú (alacsony hőmérsékletű) aszfaltok gyártása 80 és 130 °C között történik, az aszfalt típus összetételének megfelelően, betartva a meleg aszfaltgyártásra, és beépítésre vonatkozó speciális előírásokat, és követelményeket.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dirty="0">
                <a:latin typeface="+mj-lt"/>
                <a:ea typeface="+mj-ea"/>
                <a:cs typeface="+mj-cs"/>
              </a:rPr>
              <a:t>A LEA eljárással gyártott aszfaltok összetétele és műszaki jellemzői megegyeznek az ÚT 2-3.301-1 Útügyi Műszaki Előírás szerinti útépítési bitumen kötőanyagú, </a:t>
            </a:r>
            <a:r>
              <a:rPr lang="hu-HU" altLang="hu-HU" sz="2400" dirty="0" err="1">
                <a:latin typeface="+mj-lt"/>
                <a:ea typeface="+mj-ea"/>
                <a:cs typeface="+mj-cs"/>
              </a:rPr>
              <a:t>AC-típusú</a:t>
            </a:r>
            <a:r>
              <a:rPr lang="hu-HU" altLang="hu-HU" sz="2400" dirty="0">
                <a:latin typeface="+mj-lt"/>
                <a:ea typeface="+mj-ea"/>
                <a:cs typeface="+mj-cs"/>
              </a:rPr>
              <a:t> meleg aszfaltok összetételeivel, és jellemzőivel, az </a:t>
            </a:r>
            <a:r>
              <a:rPr lang="hu-HU" altLang="hu-HU" sz="2400" dirty="0" err="1">
                <a:latin typeface="+mj-lt"/>
                <a:ea typeface="+mj-ea"/>
                <a:cs typeface="+mj-cs"/>
              </a:rPr>
              <a:t>AC-típusú</a:t>
            </a:r>
            <a:r>
              <a:rPr lang="hu-HU" altLang="hu-HU" sz="2400" dirty="0">
                <a:latin typeface="+mj-lt"/>
                <a:ea typeface="+mj-ea"/>
                <a:cs typeface="+mj-cs"/>
              </a:rPr>
              <a:t> meleg aszfaltok szemeloszlására előírt követelmények érvényesek a LEA típusú keverékekre is. 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dirty="0">
                <a:latin typeface="+mj-lt"/>
                <a:ea typeface="+mj-ea"/>
                <a:cs typeface="+mj-cs"/>
              </a:rPr>
              <a:t>A világszabadalommal védett LEA eljárással történő aszfaltgyártás jelentős, akár 50 % energia megtakarítást tesz lehetővé, és párhuzamosan 50-60 %-kal csökken a széndioxid kibocsátás, amely jelentősen hozzájárul az üvegházhatás csökkenéséhez.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dirty="0">
                <a:latin typeface="+mj-lt"/>
                <a:ea typeface="+mj-ea"/>
                <a:cs typeface="+mj-cs"/>
              </a:rPr>
              <a:t>Az eljárás lehetőséget biztosít a felmart aszfalt különböző, LEA típusú aszfaltkeverékekben történő újrahasznosítására is.</a:t>
            </a:r>
          </a:p>
        </p:txBody>
      </p:sp>
    </p:spTree>
    <p:extLst>
      <p:ext uri="{BB962C8B-B14F-4D97-AF65-F5344CB8AC3E}">
        <p14:creationId xmlns:p14="http://schemas.microsoft.com/office/powerpoint/2010/main" val="42163720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1428311" y="1378226"/>
            <a:ext cx="9995063" cy="4015409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hu-HU" sz="3200" dirty="0"/>
              <a:t>A LEA gyártási folyamatban a minőségbiztosítás érdekében négy paramétert kell folyamatosan kontrollálni: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hu-HU" dirty="0"/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hu-HU" dirty="0"/>
              <a:t>a hideg, finom frakció (vagy felmart aszfalt) nedvességtartalmát (3%)</a:t>
            </a: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hu-HU" dirty="0"/>
              <a:t>a meleg, durva frakció hőmérsékletét (160-170 °C),</a:t>
            </a: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hu-HU" dirty="0"/>
              <a:t>a kész aszfaltkeverék hőmérsékletét a gyártáskor (95-98 °C),</a:t>
            </a: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hu-HU" dirty="0"/>
              <a:t>az additív anyag átfolyási mennyiségét.</a:t>
            </a:r>
          </a:p>
        </p:txBody>
      </p:sp>
    </p:spTree>
    <p:extLst>
      <p:ext uri="{BB962C8B-B14F-4D97-AF65-F5344CB8AC3E}">
        <p14:creationId xmlns:p14="http://schemas.microsoft.com/office/powerpoint/2010/main" val="9434945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762" y="212035"/>
            <a:ext cx="6624638" cy="6347791"/>
          </a:xfrm>
          <a:prstGeom prst="rect">
            <a:avLst/>
          </a:prstGeom>
        </p:spPr>
      </p:pic>
      <p:pic>
        <p:nvPicPr>
          <p:cNvPr id="11266" name="Image 1" descr="Petit LEACO-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620" y="2816882"/>
            <a:ext cx="2261215" cy="113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1433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LEA aszfalt mutatók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Tartalom hely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2573" y="1677918"/>
            <a:ext cx="3266661" cy="2043179"/>
          </a:xfrm>
          <a:prstGeom prst="rect">
            <a:avLst/>
          </a:prstGeom>
        </p:spPr>
      </p:pic>
      <p:sp>
        <p:nvSpPr>
          <p:cNvPr id="6" name="Szövegdoboz 6"/>
          <p:cNvSpPr txBox="1">
            <a:spLocks noChangeArrowheads="1"/>
          </p:cNvSpPr>
          <p:nvPr/>
        </p:nvSpPr>
        <p:spPr bwMode="auto">
          <a:xfrm>
            <a:off x="3889890" y="2680629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  <a:latin typeface="Arial" panose="020B0604020202020204" pitchFamily="34" charset="0"/>
              </a:rPr>
              <a:t>50%</a:t>
            </a:r>
          </a:p>
        </p:txBody>
      </p:sp>
      <p:pic>
        <p:nvPicPr>
          <p:cNvPr id="7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887" y="2369550"/>
            <a:ext cx="3266661" cy="204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91" y="4384978"/>
            <a:ext cx="319722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6"/>
          <p:cNvSpPr txBox="1">
            <a:spLocks noChangeArrowheads="1"/>
          </p:cNvSpPr>
          <p:nvPr/>
        </p:nvSpPr>
        <p:spPr bwMode="auto">
          <a:xfrm>
            <a:off x="8730837" y="3342803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4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  <a:latin typeface="Arial" panose="020B0604020202020204" pitchFamily="34" charset="0"/>
              </a:rPr>
              <a:t>60%</a:t>
            </a:r>
          </a:p>
        </p:txBody>
      </p:sp>
      <p:sp>
        <p:nvSpPr>
          <p:cNvPr id="11" name="Téglalap 10"/>
          <p:cNvSpPr/>
          <p:nvPr/>
        </p:nvSpPr>
        <p:spPr>
          <a:xfrm>
            <a:off x="3889890" y="5205993"/>
            <a:ext cx="7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dirty="0">
                <a:solidFill>
                  <a:schemeClr val="bg1"/>
                </a:solidFill>
                <a:latin typeface="Arial" panose="020B0604020202020204" pitchFamily="34" charset="0"/>
              </a:rPr>
              <a:t>95°C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119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9747" y="361950"/>
            <a:ext cx="9982200" cy="1006475"/>
          </a:xfrm>
        </p:spPr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Szénlábnyom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hu-HU" dirty="0"/>
              <a:t>A szénlábnyom az emberi tevékenység környezetre gyakorolt hatásának egyik mértéke. Segítségével mérhetővé válik, hogy mennyiben járulunk hozzá a globális felmelegedéshez.</a:t>
            </a:r>
          </a:p>
          <a:p>
            <a:pPr algn="just"/>
            <a:r>
              <a:rPr lang="hu-HU" dirty="0"/>
              <a:t>A szénlábnyom egy termék vagy szolgáltatás teljes élettartama során keletkező szén-dioxid és más üvegházhatású gázok mennyisége. A szénlábnyom annak a szén-dioxid mennyiségnek a tömege kilogrammban vagy tonnában, amennyi ugyanakkora globális felmelegedést okoz, mint a keletkezett üvegház gázok összesen.</a:t>
            </a:r>
          </a:p>
          <a:p>
            <a:pPr algn="just"/>
            <a:r>
              <a:rPr lang="hu-HU" b="1" dirty="0"/>
              <a:t>A szénlábnyom egy egyén tevékenységéhez kapcsolódó szén-dioxid kibocsátás mennyisége egy év alatt.</a:t>
            </a:r>
          </a:p>
          <a:p>
            <a:pPr algn="just"/>
            <a:r>
              <a:rPr lang="hu-HU" dirty="0"/>
              <a:t>Ez a definíció az egyén felelősségét hangsúlyozza.</a:t>
            </a:r>
          </a:p>
        </p:txBody>
      </p:sp>
    </p:spTree>
    <p:extLst>
      <p:ext uri="{BB962C8B-B14F-4D97-AF65-F5344CB8AC3E}">
        <p14:creationId xmlns:p14="http://schemas.microsoft.com/office/powerpoint/2010/main" val="8708538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1523999" y="993913"/>
            <a:ext cx="10323443" cy="473102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hu-HU" dirty="0"/>
              <a:t>A LEA eljárással gyártott aszfaltkeverékek beépítése az ÚT 2-3.302 Út-pályaszerkezeti aszfaltrétegek. Építési feltételek és minőségi követelmények Útügyi Műszaki Előírás 2.2 pontjának feltételei szerint történik néhány kiegészítéssel: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hu-HU" dirty="0"/>
          </a:p>
          <a:p>
            <a:pPr algn="just">
              <a:defRPr/>
            </a:pPr>
            <a:r>
              <a:rPr lang="hu-HU" dirty="0"/>
              <a:t>az aszfaltkeverék alacsonyabb hőmérsékleten gyártható, és beépíthető,</a:t>
            </a:r>
          </a:p>
          <a:p>
            <a:pPr algn="just">
              <a:defRPr/>
            </a:pPr>
            <a:r>
              <a:rPr lang="hu-HU" dirty="0"/>
              <a:t>nem tapad a szállító jármű platójához,</a:t>
            </a:r>
          </a:p>
          <a:p>
            <a:pPr algn="just">
              <a:defRPr/>
            </a:pPr>
            <a:r>
              <a:rPr lang="hu-HU" dirty="0"/>
              <a:t>nedves időjárásban is beépíthető,</a:t>
            </a:r>
          </a:p>
          <a:p>
            <a:pPr algn="just">
              <a:defRPr/>
            </a:pPr>
            <a:r>
              <a:rPr lang="hu-HU" dirty="0"/>
              <a:t>az előírt burkolati hézagtartalom követelmény a meleg aszfaltokhoz képest valamivel nagyobb </a:t>
            </a:r>
            <a:r>
              <a:rPr lang="hu-HU" dirty="0" err="1"/>
              <a:t>finiser</a:t>
            </a:r>
            <a:r>
              <a:rPr lang="hu-HU" dirty="0"/>
              <a:t> előtömörítéssel, és henger-járatszámmal biztosítható,</a:t>
            </a:r>
          </a:p>
          <a:p>
            <a:pPr algn="just">
              <a:defRPr/>
            </a:pPr>
            <a:r>
              <a:rPr lang="hu-HU" dirty="0"/>
              <a:t>60 </a:t>
            </a:r>
            <a:r>
              <a:rPr lang="hu-HU" dirty="0" err="1"/>
              <a:t>°C-on</a:t>
            </a:r>
            <a:r>
              <a:rPr lang="hu-HU" dirty="0"/>
              <a:t> még jól tömöríthető.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727123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04983" y="365125"/>
            <a:ext cx="9982200" cy="1006475"/>
          </a:xfrm>
        </p:spPr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Hagyományos aszfalt vs. WMA (LEA)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695015"/>
              </p:ext>
            </p:extLst>
          </p:nvPr>
        </p:nvGraphicFramePr>
        <p:xfrm>
          <a:off x="2306471" y="2088107"/>
          <a:ext cx="7779225" cy="3739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7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2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8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TULAJDONSÁG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HAGYOMÁNYOS - FORRÓ ASZFALT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LEA - ALACSONY ENERGIAFELHASZNÁLÁSÚ ASZFALT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Hőmérséklet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130-180°C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95-98°C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Fűtőolaj / tonna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7 kg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3,5 kg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3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Szállítható távolság a keverőteleptől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60 km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120 km/2 óra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Nedves időben használható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Nem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Igen (?)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93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Egészségkárosító hatás a felhasználás során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Van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Nincs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Károsanyag-kibocsátás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Magas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Alacsony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77314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924162"/>
              </p:ext>
            </p:extLst>
          </p:nvPr>
        </p:nvGraphicFramePr>
        <p:xfrm>
          <a:off x="1746913" y="382137"/>
          <a:ext cx="9608024" cy="5866585"/>
        </p:xfrm>
        <a:graphic>
          <a:graphicData uri="http://schemas.openxmlformats.org/drawingml/2006/table">
            <a:tbl>
              <a:tblPr/>
              <a:tblGrid>
                <a:gridCol w="1738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16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4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8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85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7065"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06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PB GÁZ FELHASZNÁLÁS 1 TONNA ASZFALTHOZ</a:t>
                      </a: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kg PB gáz = 560,-Ft</a:t>
                      </a: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63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PB gáz (kg/tonna)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Ára (Ft/tonna)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63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Hagyományos aszfalt 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kg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3 920 Ft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06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 aszfalt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 kg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1 960 Ft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634"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065"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06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km hosszú, 6,5 méter széles, 1 cm vastag aszfalt </a:t>
                      </a: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63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PB gáz (kg / 160 tonna)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Ára (Ft / 160 tonna)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PB gáz megtakarítás</a:t>
                      </a: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63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Hagyományos aszfalt 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1 120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627 200 Ft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tonna aszfalt esetén</a:t>
                      </a: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1 960 Ft</a:t>
                      </a:r>
                    </a:p>
                  </a:txBody>
                  <a:tcPr marL="6718" marR="6718" marT="67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706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 aszfalt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313 600 Ft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km aszfalt esetén</a:t>
                      </a: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313 600 Ft</a:t>
                      </a:r>
                    </a:p>
                  </a:txBody>
                  <a:tcPr marL="6718" marR="6718" marT="67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7065">
                <a:tc>
                  <a:txBody>
                    <a:bodyPr/>
                    <a:lstStyle/>
                    <a:p>
                      <a:pPr algn="ctr" fontAlgn="ctr"/>
                      <a:endParaRPr lang="hu-H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706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km hosszú, 6,5 méter széles, 20 cm vastag aszfalt </a:t>
                      </a: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Tényleges megtakarítás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4472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PB gáz (kg / 3200 tonna)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Ára (Ft / 3200 tonna)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tonna aszfalt esetén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1 960 Ft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569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Hagyományos aszfalt 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22 400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14 112 000 Ft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km, 1 cm vastag, 6,5 m széles aszfalt esetén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313 600 Ft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706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 aszfalt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11 200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7 056 000 Ft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8634"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447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tonna hagyományos aszfaltra számított kibocsátás (120 t/h termeléssel)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11,02 kg/h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8634">
                <a:tc>
                  <a:txBody>
                    <a:bodyPr/>
                    <a:lstStyle/>
                    <a:p>
                      <a:pPr algn="ctr" fontAlgn="ctr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447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tonna LEA eljárásra számított kibocsátás (120 t/h termeléssel)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5,51 kg/h 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8634">
                <a:tc>
                  <a:txBody>
                    <a:bodyPr/>
                    <a:lstStyle/>
                    <a:p>
                      <a:pPr algn="ctr" fontAlgn="ctr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1447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3200 tonna LEA eljárásra számított CO2 kibocsátás (120 t/h termeléssel)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17,632 kg/h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7065"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1447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km hosszú 6,5 méter széles, 20 cm vastag aszfalt esetén 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tonna CO2 kibocsátás csökkenés LEA eljárással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56,71506352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863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CO2 kibocsátás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863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Hagyományos aszfalt 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35 264 kg/h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706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 aszfalt</a:t>
                      </a:r>
                    </a:p>
                  </a:txBody>
                  <a:tcPr marL="6718" marR="6718" marT="67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17 632 kg/h</a:t>
                      </a:r>
                    </a:p>
                  </a:txBody>
                  <a:tcPr marL="6718" marR="6718" marT="6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314472"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6718" marT="67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56,7 méter hosszú (20 cm vastag, 6,5 m széles) út építése esetén spórolunk 1 karbon kreditet a LEA eljárással. 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2153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191069"/>
            <a:ext cx="9436100" cy="1180531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WMA aszfalt gyártásához használható aszfaltkeverő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7121189"/>
              </p:ext>
            </p:extLst>
          </p:nvPr>
        </p:nvGraphicFramePr>
        <p:xfrm>
          <a:off x="374438" y="1729084"/>
          <a:ext cx="7125363" cy="417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rajz" r:id="rId2" imgW="6951600" imgH="3249720" progId="MSDraw">
                  <p:embed/>
                </p:oleObj>
              </mc:Choice>
              <mc:Fallback>
                <p:oleObj name="Microsoft rajz" r:id="rId2" imgW="6951600" imgH="3249720" progId="MSDraw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38" y="1729084"/>
                        <a:ext cx="7125363" cy="417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090351" y="1512057"/>
            <a:ext cx="22955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rIns="90000" anchor="ctr">
            <a:spAutoFit/>
          </a:bodyPr>
          <a:lstStyle/>
          <a:p>
            <a:r>
              <a:rPr lang="hu-HU" altLang="hu-HU" sz="1400" b="1" dirty="0">
                <a:latin typeface="Arial" panose="020B0604020202020204" pitchFamily="34" charset="0"/>
              </a:rPr>
              <a:t>  1. előadagoló  bunkerek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  2. gyűjtő szállítószalag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  3. szalagmérleg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  4. feladó szállítószalag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  5. szárító-keverődob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  6. előtároló tartály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  7. felvonó puttony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90351" y="3023691"/>
            <a:ext cx="2995613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rIns="90000" anchor="ctr">
            <a:spAutoFit/>
          </a:bodyPr>
          <a:lstStyle/>
          <a:p>
            <a:r>
              <a:rPr lang="hu-HU" altLang="hu-HU" sz="1400" b="1" dirty="0">
                <a:latin typeface="Arial" panose="020B0604020202020204" pitchFamily="34" charset="0"/>
              </a:rPr>
              <a:t>  8. kőliszt tároló siló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  9. szállítócsigás adagoló-mérleg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10. bitumen tároló tartály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11. bitumen előmelegítő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12. bitumen adagolószivattyú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13. porleválasztó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14. bontott aszfalt bunkerek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90351" y="4535325"/>
            <a:ext cx="2405063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rIns="90000" anchor="ctr">
            <a:spAutoFit/>
          </a:bodyPr>
          <a:lstStyle/>
          <a:p>
            <a:r>
              <a:rPr lang="hu-HU" altLang="hu-HU" sz="1400" b="1" dirty="0">
                <a:latin typeface="Arial" panose="020B0604020202020204" pitchFamily="34" charset="0"/>
              </a:rPr>
              <a:t>15. szalagmérleg (bontott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      aszfalthoz)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16. felvonó pálya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17. emelőkötél (csörlőhöz)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18. készanyag tároló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19. hulladék tároló</a:t>
            </a:r>
          </a:p>
          <a:p>
            <a:r>
              <a:rPr lang="hu-HU" altLang="hu-HU" sz="1400" b="1" dirty="0">
                <a:latin typeface="Arial" panose="020B0604020202020204" pitchFamily="34" charset="0"/>
              </a:rPr>
              <a:t>20. vezérlő fülke</a:t>
            </a:r>
          </a:p>
        </p:txBody>
      </p:sp>
    </p:spTree>
    <p:extLst>
      <p:ext uri="{BB962C8B-B14F-4D97-AF65-F5344CB8AC3E}">
        <p14:creationId xmlns:p14="http://schemas.microsoft.com/office/powerpoint/2010/main" val="41662294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150125"/>
            <a:ext cx="10624782" cy="122147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WMA aszfalt gyártásához használható aszfaltkeverő - Magyarországon</a:t>
            </a:r>
          </a:p>
        </p:txBody>
      </p:sp>
      <p:pic>
        <p:nvPicPr>
          <p:cNvPr id="4" name="Kép hely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0168" y="1378424"/>
            <a:ext cx="7687645" cy="48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585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7838C-AFA8-EF06-CC46-4BA2D6F33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5EB98C-5EB0-E8BD-9549-D8DB324D0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307" y="2948262"/>
            <a:ext cx="7892738" cy="961475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Második ellenőrző kérdés !!!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D579F05-7B97-571C-CCBE-9D88FEA30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305" y="515094"/>
            <a:ext cx="2190750" cy="222885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6CCE263-5F3B-754D-8ACD-3C9BBEEB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15094"/>
            <a:ext cx="21907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005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16E809C1-C56F-87FC-ADB0-E2CC32554A9D}"/>
              </a:ext>
            </a:extLst>
          </p:cNvPr>
          <p:cNvSpPr txBox="1"/>
          <p:nvPr/>
        </p:nvSpPr>
        <p:spPr>
          <a:xfrm>
            <a:off x="1643791" y="1028343"/>
            <a:ext cx="89044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altLang="hu-HU" sz="3200" b="1" dirty="0">
                <a:latin typeface="+mj-lt"/>
                <a:ea typeface="+mj-ea"/>
                <a:cs typeface="+mj-cs"/>
              </a:rPr>
              <a:t>A világszabadalommal védett LEA eljárással történő aszfaltgyártás maximum hány % energia megtakarítást tesz lehetővé?</a:t>
            </a:r>
          </a:p>
          <a:p>
            <a:endParaRPr lang="hu-HU" sz="3200" b="1" dirty="0">
              <a:latin typeface="+mj-lt"/>
              <a:ea typeface="+mj-ea"/>
              <a:cs typeface="+mj-cs"/>
            </a:endParaRPr>
          </a:p>
          <a:p>
            <a:pPr marL="342900" indent="-342900">
              <a:buAutoNum type="alphaLcParenR"/>
            </a:pPr>
            <a:r>
              <a:rPr lang="hu-HU" sz="3200" b="1" dirty="0">
                <a:latin typeface="+mj-lt"/>
                <a:ea typeface="+mj-ea"/>
                <a:cs typeface="+mj-cs"/>
              </a:rPr>
              <a:t> 30</a:t>
            </a:r>
          </a:p>
          <a:p>
            <a:pPr marL="342900" indent="-342900">
              <a:buAutoNum type="alphaLcParenR"/>
            </a:pPr>
            <a:endParaRPr lang="hu-HU" sz="3200" b="1" dirty="0">
              <a:latin typeface="+mj-lt"/>
              <a:ea typeface="+mj-ea"/>
              <a:cs typeface="+mj-cs"/>
            </a:endParaRPr>
          </a:p>
          <a:p>
            <a:pPr marL="342900" indent="-342900">
              <a:buAutoNum type="alphaLcParenR"/>
            </a:pPr>
            <a:r>
              <a:rPr lang="hu-HU" sz="3200" b="1" dirty="0">
                <a:latin typeface="+mj-lt"/>
                <a:ea typeface="+mj-ea"/>
                <a:cs typeface="+mj-cs"/>
              </a:rPr>
              <a:t> 40</a:t>
            </a:r>
          </a:p>
          <a:p>
            <a:pPr marL="342900" indent="-342900">
              <a:buAutoNum type="alphaLcParenR"/>
            </a:pPr>
            <a:endParaRPr lang="hu-HU" sz="3200" b="1" dirty="0">
              <a:latin typeface="+mj-lt"/>
              <a:ea typeface="+mj-ea"/>
              <a:cs typeface="+mj-cs"/>
            </a:endParaRPr>
          </a:p>
          <a:p>
            <a:pPr marL="342900" indent="-342900">
              <a:buAutoNum type="alphaLcParenR"/>
            </a:pPr>
            <a:r>
              <a:rPr lang="hu-HU" sz="3200" b="1" dirty="0">
                <a:latin typeface="+mj-lt"/>
                <a:ea typeface="+mj-ea"/>
                <a:cs typeface="+mj-cs"/>
              </a:rPr>
              <a:t> 50</a:t>
            </a:r>
          </a:p>
          <a:p>
            <a:pPr marL="342900" indent="-342900">
              <a:buAutoNum type="alphaLcParenR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539701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7287" y="2525229"/>
            <a:ext cx="9982200" cy="1868971"/>
          </a:xfrm>
        </p:spPr>
        <p:txBody>
          <a:bodyPr>
            <a:normAutofit/>
          </a:bodyPr>
          <a:lstStyle/>
          <a:p>
            <a:pPr algn="ctr"/>
            <a:r>
              <a:rPr lang="hu-HU" alt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R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e</a:t>
            </a:r>
            <a:r>
              <a:rPr lang="hu-HU" alt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c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laimed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(RC) aszfaltok - a „fekete arany”</a:t>
            </a:r>
            <a:b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</a:b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(</a:t>
            </a:r>
            <a:r>
              <a:rPr lang="hu-HU" alt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R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e</a:t>
            </a:r>
            <a:r>
              <a:rPr lang="hu-HU" alt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c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laimed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Asphalt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- RA)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71124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1351127" y="1105471"/>
            <a:ext cx="10398457" cy="492684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hu-HU" dirty="0"/>
              <a:t>Az </a:t>
            </a:r>
            <a:r>
              <a:rPr lang="hu-HU" b="1" dirty="0"/>
              <a:t>MSZ EN 13108-8 szabvány és az </a:t>
            </a:r>
            <a:r>
              <a:rPr lang="hu-HU" b="1" dirty="0" err="1"/>
              <a:t>e-UT</a:t>
            </a:r>
            <a:r>
              <a:rPr lang="hu-HU" b="1" dirty="0"/>
              <a:t> 05.02.15. (ÚT 2-3.301-8) Útügyi műszaki előírás </a:t>
            </a:r>
            <a:r>
              <a:rPr lang="hu-HU" dirty="0"/>
              <a:t>szerint a visszanyert aszfalt (</a:t>
            </a:r>
            <a:r>
              <a:rPr lang="hu-HU" b="1" dirty="0" err="1"/>
              <a:t>R</a:t>
            </a:r>
            <a:r>
              <a:rPr lang="hu-HU" dirty="0" err="1"/>
              <a:t>eclaimed</a:t>
            </a:r>
            <a:r>
              <a:rPr lang="hu-HU" dirty="0"/>
              <a:t> </a:t>
            </a:r>
            <a:r>
              <a:rPr lang="hu-HU" b="1" dirty="0" err="1"/>
              <a:t>A</a:t>
            </a:r>
            <a:r>
              <a:rPr lang="hu-HU" dirty="0" err="1"/>
              <a:t>sphalt</a:t>
            </a:r>
            <a:r>
              <a:rPr lang="hu-HU" dirty="0"/>
              <a:t>) definíciója: </a:t>
            </a:r>
          </a:p>
          <a:p>
            <a:pPr algn="just"/>
            <a:r>
              <a:rPr lang="hu-HU" dirty="0"/>
              <a:t>„</a:t>
            </a:r>
            <a:r>
              <a:rPr lang="hu-HU" dirty="0" err="1"/>
              <a:t>Útpályaszerkezeti</a:t>
            </a:r>
            <a:r>
              <a:rPr lang="hu-HU" dirty="0"/>
              <a:t> aszfaltok lemarásából, az aszfalt pályákból feltört táblák, vagy aszfalt tábladarabok töréséből, illetve át nem vett vagy megmaradt aszfaltból származó aszfalt.” </a:t>
            </a:r>
          </a:p>
          <a:p>
            <a:pPr algn="just"/>
            <a:r>
              <a:rPr lang="hu-HU" dirty="0"/>
              <a:t>A definíció alapján látható, hogy a visszanyerés módja szerint kétféle visszanyert aszfaltot különböztetünk meg: </a:t>
            </a:r>
          </a:p>
          <a:p>
            <a:pPr lvl="1" algn="just"/>
            <a:r>
              <a:rPr lang="hu-HU" dirty="0"/>
              <a:t>bontással, vagy </a:t>
            </a:r>
          </a:p>
          <a:p>
            <a:pPr lvl="1" algn="just"/>
            <a:r>
              <a:rPr lang="hu-HU" dirty="0"/>
              <a:t>marással visszanyert aszfaltot.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dirty="0"/>
              <a:t>Magyarországon a hatályos jogszabályok alapján </a:t>
            </a:r>
            <a:r>
              <a:rPr lang="hu-HU" b="1" dirty="0"/>
              <a:t>a visszanyert aszfalt tulajdonosa az a jogi, vagy természetes személy, akinél az keletkezik</a:t>
            </a:r>
            <a:r>
              <a:rPr lang="hu-HU" dirty="0"/>
              <a:t>, azaz: </a:t>
            </a:r>
          </a:p>
          <a:p>
            <a:pPr algn="just"/>
            <a:r>
              <a:rPr lang="hu-HU" dirty="0"/>
              <a:t>az országos közúthálózaton a Magyar Állam, </a:t>
            </a:r>
          </a:p>
          <a:p>
            <a:pPr algn="just"/>
            <a:r>
              <a:rPr lang="hu-HU" dirty="0"/>
              <a:t>az önkormányzati úthálózaton az illetékes önkormányzat, </a:t>
            </a:r>
          </a:p>
          <a:p>
            <a:pPr algn="just"/>
            <a:r>
              <a:rPr lang="hu-HU" dirty="0"/>
              <a:t>magánutak esetében az út tulajdonosa.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240038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1351128" y="818866"/>
            <a:ext cx="10617958" cy="5244477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hu-HU" dirty="0"/>
              <a:t>A visszanyert aszfalt alkalmazásával kapcsolatban Magyarországon felemás a helyzet. Szakmai körökben egyre inkább elfogadott az aszfaltkeverékekben történő alkalmazása, de a vonatkozó jogszabályok nem egységes értelmezése, néhány esetben félreértése miatt sok esetben hulladék státuszba kerül a visszanyert aszfalt, holott ezt nem indokolják a hatályos előírások. Ennek megértéséhez röviden bemutatjuk a hulladékokra vonatkozó európai és hazai jogszabályok vonatkozó részeit. </a:t>
            </a:r>
          </a:p>
          <a:p>
            <a:pPr algn="just"/>
            <a:r>
              <a:rPr lang="hu-HU" dirty="0"/>
              <a:t>A 2008/98/EK európai parlamenti és tanácsi irányelv (továbbiakban: Hulladék Keret Irányelv, HKI) az alábbiakat írja elő: </a:t>
            </a:r>
          </a:p>
          <a:p>
            <a:pPr algn="just"/>
            <a:r>
              <a:rPr lang="hu-HU" dirty="0"/>
              <a:t>A hatékonyabb környezetvédelem érdekében a tagállamoknak az alábbi, elsőbbségi sorrendet jelentő hierarchiának megfelelő hulladékkezelési intézkedéseket kell hozniuk: </a:t>
            </a:r>
          </a:p>
          <a:p>
            <a:pPr lvl="1"/>
            <a:r>
              <a:rPr lang="hu-HU" dirty="0"/>
              <a:t>megelőzés; </a:t>
            </a:r>
          </a:p>
          <a:p>
            <a:pPr lvl="1"/>
            <a:r>
              <a:rPr lang="hu-HU" dirty="0" err="1"/>
              <a:t>újrahasználatra</a:t>
            </a:r>
            <a:r>
              <a:rPr lang="hu-HU" dirty="0"/>
              <a:t> való előkészítés; </a:t>
            </a:r>
          </a:p>
          <a:p>
            <a:pPr lvl="1"/>
            <a:r>
              <a:rPr lang="hu-HU" dirty="0"/>
              <a:t>újrafeldolgozás; </a:t>
            </a:r>
          </a:p>
          <a:p>
            <a:pPr lvl="1"/>
            <a:r>
              <a:rPr lang="hu-HU" dirty="0"/>
              <a:t>egyéb hasznosítás, például energetikai hasznosítás; </a:t>
            </a:r>
          </a:p>
          <a:p>
            <a:pPr lvl="1"/>
            <a:r>
              <a:rPr lang="hu-HU" dirty="0"/>
              <a:t>ártalmatlanítás.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0328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9747" y="365125"/>
            <a:ext cx="9982200" cy="1006475"/>
          </a:xfrm>
        </p:spPr>
        <p:txBody>
          <a:bodyPr/>
          <a:lstStyle/>
          <a:p>
            <a:pPr algn="ctr"/>
            <a:r>
              <a:rPr lang="hu-HU" dirty="0"/>
              <a:t>Környezetvédelem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hu-HU" dirty="0"/>
              <a:t>A környezetvédelem ideológia, filozófia és mozgalom is. Maga a fogalom egyként jelenti azt a gondolatkört, amely szerint az emberiség felelősséget visel, és persze függ is az őt körülvevő környezettől és azt a mozgalmat is, mely a különböző természeti és épített környezeti értékek megőrzéséért, annak élhetően és használhatóan tartásáért küzd.</a:t>
            </a:r>
          </a:p>
          <a:p>
            <a:pPr algn="just"/>
            <a:r>
              <a:rPr lang="hu-HU" dirty="0"/>
              <a:t>A környezetvédelem hasonlóságokat mutat a természetvédelemmel, ám míg az elsősorban az élő, természeti értékek megőrzéséért küzd, addig a környezetvédelem nagy hangsúlyt fektet az élhető, fenntartható környezet védelmére és kialakítására.</a:t>
            </a:r>
          </a:p>
          <a:p>
            <a:pPr algn="just"/>
            <a:r>
              <a:rPr lang="hu-HU" b="1" dirty="0"/>
              <a:t>A környezetvédelem az a társadalmi tevékenység, amely az emberi társadalom által saját ökológiai létfeltételeiben saját maga által okozott károsodások megelőzésére, a károk mérséklésére vagy elhárítására irányul.</a:t>
            </a:r>
          </a:p>
          <a:p>
            <a:pPr algn="just"/>
            <a:r>
              <a:rPr lang="hu-HU" dirty="0"/>
              <a:t>A környezetvédelem fontosnak tartja, hogy az emberi termelési, fogyasztási rendszer fenntartható legyen, illetve azzá váljon.</a:t>
            </a:r>
          </a:p>
        </p:txBody>
      </p:sp>
    </p:spTree>
    <p:extLst>
      <p:ext uri="{BB962C8B-B14F-4D97-AF65-F5344CB8AC3E}">
        <p14:creationId xmlns:p14="http://schemas.microsoft.com/office/powerpoint/2010/main" val="38001452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2152" y="365125"/>
            <a:ext cx="9982200" cy="1006475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Helyszíni hideg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újrahasználat</a:t>
            </a:r>
            <a:r>
              <a:rPr lang="hu-HU" dirty="0"/>
              <a:t> 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204715" y="1666194"/>
            <a:ext cx="11737075" cy="461177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hu-HU" dirty="0"/>
              <a:t>Helyszíni hideg </a:t>
            </a:r>
            <a:r>
              <a:rPr lang="hu-HU" dirty="0" err="1"/>
              <a:t>újrahasználat</a:t>
            </a:r>
            <a:r>
              <a:rPr lang="hu-HU" dirty="0"/>
              <a:t> esetén, a </a:t>
            </a:r>
            <a:r>
              <a:rPr lang="hu-HU" b="1" dirty="0"/>
              <a:t>meglévő út nyomvonalában</a:t>
            </a:r>
            <a:r>
              <a:rPr lang="hu-HU" dirty="0"/>
              <a:t> egy speciális maró-keverőgép és a hozzá csatlakozó aszfalt beépítő géplánc segítségével történik a meglévő burkolat újrakeverése és visszaépítése. Az újrakeverés során – előzetes laboratóriumi vizsgálatok alapján - bitumenemulziót vagy más speciális kötőanyagot használnak a keverékhez. A technológiai folyamat során a meglévő burkolatról felmart kötőanyag a visszanyerés helyén kerül felhasználásra. Ezzel a technológiával a hulladék törvény szerinti hulladék hierarchiában </a:t>
            </a:r>
            <a:r>
              <a:rPr lang="hu-HU" b="1" dirty="0"/>
              <a:t>megelőzzük</a:t>
            </a:r>
            <a:r>
              <a:rPr lang="hu-HU" b="1" i="1" dirty="0"/>
              <a:t> </a:t>
            </a:r>
            <a:r>
              <a:rPr lang="hu-HU" dirty="0"/>
              <a:t>a hulladékképződést. </a:t>
            </a:r>
          </a:p>
          <a:p>
            <a:pPr algn="just"/>
            <a:r>
              <a:rPr lang="hu-HU" dirty="0"/>
              <a:t>A helyszíni hideg újrahasznosítás másik technológiai megoldása, amikor a visszanyert aszfalt felhasználása a </a:t>
            </a:r>
            <a:r>
              <a:rPr lang="hu-HU" b="1" dirty="0"/>
              <a:t>nyomvonal mellé telepített mobil keverőgéppel</a:t>
            </a:r>
            <a:r>
              <a:rPr lang="hu-HU" dirty="0"/>
              <a:t> történik. Ebben az esetben a meglévő burkolatból származó visszanyert aszfalt a mobil keverőgépben kerül újrakeverésre - előzetes laboratóriumi vizsgálatok alapján - bitumenemulzió vagy más speciális kötőanyag hozzáadásával, majd egy hagyományos aszfalt beépítő géplánc segítségével kerül beépítésre. Ebben az esetben a visszanyert aszfalt egy minimális szállítást követően még mindig a visszanyerés helyszínén kerül felhasználásra (</a:t>
            </a:r>
            <a:r>
              <a:rPr lang="hu-HU" b="1" dirty="0"/>
              <a:t>megelőzés</a:t>
            </a:r>
            <a:r>
              <a:rPr lang="hu-HU" dirty="0"/>
              <a:t>). </a:t>
            </a:r>
          </a:p>
          <a:p>
            <a:pPr algn="just"/>
            <a:r>
              <a:rPr lang="hu-HU" dirty="0"/>
              <a:t>A mobil keverőgépes technológia segítségével, előre tervezetten olyan projektek is kivitelezhetők, ahol az aszfalt burkolat építéséhez </a:t>
            </a:r>
            <a:r>
              <a:rPr lang="hu-HU" b="1" dirty="0"/>
              <a:t>más helyszínen keletkezett visszanyert aszfalt</a:t>
            </a:r>
            <a:r>
              <a:rPr lang="hu-HU" dirty="0"/>
              <a:t> kerül felhasználásra. Ebben az esetben a visszanyert aszfalt nem a képződés helyén kerül felhasználásra, de a technológiai folyamatban marad, keverés és beépítés után az eredeti funkcióját látja el. A Hulladéktörvény fogalmai szerint ez </a:t>
            </a:r>
            <a:r>
              <a:rPr lang="hu-HU" b="1" dirty="0" err="1"/>
              <a:t>újrahasználat</a:t>
            </a:r>
            <a:r>
              <a:rPr lang="hu-HU" dirty="0"/>
              <a:t>, amivel </a:t>
            </a:r>
            <a:r>
              <a:rPr lang="hu-HU" b="1" dirty="0"/>
              <a:t>megelőzzük </a:t>
            </a:r>
            <a:r>
              <a:rPr lang="hu-HU" dirty="0"/>
              <a:t>a hulladék képződését.  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402010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77349178-BC15-70E7-6F34-D717668B0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30" y="236719"/>
            <a:ext cx="3752850" cy="299085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B31A92E-E7DF-B513-5F96-B573FC034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503" y="1318899"/>
            <a:ext cx="3685499" cy="299085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D24D067-27FC-ACC2-65BC-1C72E9727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838" y="3630432"/>
            <a:ext cx="4554250" cy="299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2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1759" y="365125"/>
            <a:ext cx="9982200" cy="1006475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Helyszíni meleg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újrahasználat</a:t>
            </a:r>
            <a:r>
              <a:rPr lang="hu-HU" dirty="0"/>
              <a:t> 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639906" y="2157514"/>
            <a:ext cx="10945906" cy="3642784"/>
          </a:xfrm>
        </p:spPr>
        <p:txBody>
          <a:bodyPr/>
          <a:lstStyle/>
          <a:p>
            <a:pPr algn="just"/>
            <a:r>
              <a:rPr lang="hu-HU" dirty="0"/>
              <a:t>Helyszíni meleg </a:t>
            </a:r>
            <a:r>
              <a:rPr lang="hu-HU" dirty="0" err="1"/>
              <a:t>újrahasználat</a:t>
            </a:r>
            <a:r>
              <a:rPr lang="hu-HU" dirty="0"/>
              <a:t> esetén, a </a:t>
            </a:r>
            <a:r>
              <a:rPr lang="hu-HU" b="1" dirty="0"/>
              <a:t>meglévő út nyomvonalában</a:t>
            </a:r>
            <a:r>
              <a:rPr lang="hu-HU" dirty="0"/>
              <a:t> egy speciális géplánc segítségével történik a meglévő burkolat újrakeverése és visszaépítése. Az újrakeverés során - előzetes laboratóriumi vizsgálatok alapján - útépítési bitumen kötőanyagot használnak a keverékhez. A technológia több változata ismert (kiegészítő aszfaltadagolás, lágyító anyagok használata), de mindegyik esetben, a technológiai folyamat során a meglévő burkolatról felmart kötőanyag a visszanyerés helyén kerül felhasználásra. A Hulladéktörvény fogalmai szerint ez </a:t>
            </a:r>
            <a:r>
              <a:rPr lang="hu-HU" b="1" dirty="0" err="1"/>
              <a:t>újrahasználat</a:t>
            </a:r>
            <a:r>
              <a:rPr lang="hu-HU" dirty="0"/>
              <a:t>, amivel </a:t>
            </a:r>
            <a:r>
              <a:rPr lang="hu-HU" b="1" dirty="0"/>
              <a:t>megelőzzük </a:t>
            </a:r>
            <a:r>
              <a:rPr lang="hu-HU" dirty="0"/>
              <a:t>a hulladék képződését.</a:t>
            </a:r>
          </a:p>
        </p:txBody>
      </p:sp>
    </p:spTree>
    <p:extLst>
      <p:ext uri="{BB962C8B-B14F-4D97-AF65-F5344CB8AC3E}">
        <p14:creationId xmlns:p14="http://schemas.microsoft.com/office/powerpoint/2010/main" val="12451107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60395D9-E237-4366-A227-115B8A49C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608" y="638437"/>
            <a:ext cx="5336270" cy="30302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FF391D4-A11D-D8A0-9A76-8E3237885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068" y="3176055"/>
            <a:ext cx="5229225" cy="304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924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08111" y="365125"/>
            <a:ext cx="9982200" cy="863174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Telepi hideg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újrahasználat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626258" y="2089275"/>
            <a:ext cx="10945906" cy="316511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hu-HU" dirty="0"/>
              <a:t>Telepi hideg </a:t>
            </a:r>
            <a:r>
              <a:rPr lang="hu-HU" dirty="0" err="1"/>
              <a:t>újrahasználat</a:t>
            </a:r>
            <a:r>
              <a:rPr lang="hu-HU" dirty="0"/>
              <a:t> esetén a visszanyert aszfalt beszállításra kerül a gyártóműbe, ahol szakszerűen deponálásra és laboratóriumi bevizsgálásra kerül, majd speciális bitumenemulzió és/vagy speciális kötőanyagok hozzákeverésével készül belőle olyan aszfaltkeverék, amely általában zsákos kiszerelésben kerül forgalomba kátyúzási célokra. A kátyúzó aszfaltkeverék a felhasználás során visszakerül az aszfalt burkolatra. A Hulladéktörvény fogalmai szerint ez </a:t>
            </a:r>
            <a:r>
              <a:rPr lang="hu-HU" b="1" dirty="0" err="1"/>
              <a:t>újrahasználat</a:t>
            </a:r>
            <a:r>
              <a:rPr lang="hu-HU" b="1" dirty="0"/>
              <a:t> </a:t>
            </a:r>
            <a:r>
              <a:rPr lang="hu-HU" dirty="0"/>
              <a:t>mivel a visszanyert anyag a technológiai folyamatban marad, ezzel </a:t>
            </a:r>
            <a:r>
              <a:rPr lang="hu-HU" b="1" dirty="0"/>
              <a:t>megelőzzük </a:t>
            </a:r>
            <a:r>
              <a:rPr lang="hu-HU" dirty="0"/>
              <a:t>a hulladék képződését.</a:t>
            </a:r>
          </a:p>
        </p:txBody>
      </p:sp>
    </p:spTree>
    <p:extLst>
      <p:ext uri="{BB962C8B-B14F-4D97-AF65-F5344CB8AC3E}">
        <p14:creationId xmlns:p14="http://schemas.microsoft.com/office/powerpoint/2010/main" val="5351526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5281" y="387350"/>
            <a:ext cx="9982200" cy="1006475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Telepi meleg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újrahasználat</a:t>
            </a:r>
            <a:r>
              <a:rPr lang="hu-HU" dirty="0"/>
              <a:t> 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503428" y="2116572"/>
            <a:ext cx="10945906" cy="3888444"/>
          </a:xfrm>
        </p:spPr>
        <p:txBody>
          <a:bodyPr>
            <a:normAutofit lnSpcReduction="10000"/>
          </a:bodyPr>
          <a:lstStyle/>
          <a:p>
            <a:pPr algn="just"/>
            <a:r>
              <a:rPr lang="hu-HU" dirty="0"/>
              <a:t>A telepi meleg újrahasznosítás az a technológia, amely a </a:t>
            </a:r>
            <a:r>
              <a:rPr lang="hu-HU" b="1" dirty="0"/>
              <a:t>legnagyobb mértékben használja fel a keletkező visszanyert aszfaltot</a:t>
            </a:r>
            <a:r>
              <a:rPr lang="hu-HU" dirty="0"/>
              <a:t>. Az építési helyszínekről visszanyert aszfalt beszállításra kerül az aszfaltkeverő telepre, ahol tárolás (deponálás), bevizsgálás, esetleg törés-osztályozás után felhasználásra kerül </a:t>
            </a:r>
            <a:r>
              <a:rPr lang="hu-HU" dirty="0" err="1"/>
              <a:t>melegaszfalt</a:t>
            </a:r>
            <a:r>
              <a:rPr lang="hu-HU" dirty="0"/>
              <a:t> keverékbe. A kész keverék aszfaltbeépítő géplánc segítségével beépítésre kerül aszfalt burkolatként. Ebben az esetben a visszanyert aszfalt nem a képződés helyén kerül felhasználásra, de a technológiai folyamatban marad, keverés és beépítés után az eredeti funkcióját látja el. A Hulladéktörvény fogalmai szerint ez </a:t>
            </a:r>
            <a:r>
              <a:rPr lang="hu-HU" b="1" dirty="0" err="1"/>
              <a:t>újrahasználat</a:t>
            </a:r>
            <a:r>
              <a:rPr lang="hu-HU" dirty="0"/>
              <a:t>, amivel </a:t>
            </a:r>
            <a:r>
              <a:rPr lang="hu-HU" b="1" dirty="0"/>
              <a:t>megelőzzük </a:t>
            </a:r>
            <a:r>
              <a:rPr lang="hu-HU" dirty="0"/>
              <a:t>a hulladék képződését.</a:t>
            </a:r>
          </a:p>
        </p:txBody>
      </p:sp>
    </p:spTree>
    <p:extLst>
      <p:ext uri="{BB962C8B-B14F-4D97-AF65-F5344CB8AC3E}">
        <p14:creationId xmlns:p14="http://schemas.microsoft.com/office/powerpoint/2010/main" val="29754416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08111" y="365125"/>
            <a:ext cx="9982200" cy="100647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Egyéb útépítési célú felhasználási lehetőségek 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626258" y="2402006"/>
            <a:ext cx="10945906" cy="324816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u-HU" dirty="0"/>
              <a:t>A visszanyert aszfalt eredeti funkciójától eltérően más útépítési célra is felhasználható. A teljesség igénye nélkül ezek a következőek lehetnek: </a:t>
            </a:r>
          </a:p>
          <a:p>
            <a:pPr algn="just"/>
            <a:r>
              <a:rPr lang="hu-HU" dirty="0"/>
              <a:t>kötőanyagos (hidraulikus, polimeres, bitumenes), vagy kötőanyag nélküli </a:t>
            </a:r>
            <a:r>
              <a:rPr lang="hu-HU" dirty="0" err="1"/>
              <a:t>útpályaszerkezeti</a:t>
            </a:r>
            <a:r>
              <a:rPr lang="hu-HU" dirty="0"/>
              <a:t> alaprétegek, </a:t>
            </a:r>
          </a:p>
          <a:p>
            <a:pPr algn="just"/>
            <a:r>
              <a:rPr lang="hu-HU" dirty="0"/>
              <a:t>padka, </a:t>
            </a:r>
          </a:p>
          <a:p>
            <a:pPr algn="just"/>
            <a:r>
              <a:rPr lang="hu-HU" dirty="0"/>
              <a:t>sárrázó, </a:t>
            </a:r>
          </a:p>
          <a:p>
            <a:pPr algn="just"/>
            <a:r>
              <a:rPr lang="hu-HU" dirty="0"/>
              <a:t>stb.</a:t>
            </a:r>
          </a:p>
          <a:p>
            <a:pPr marL="0" indent="0" algn="just">
              <a:buNone/>
            </a:pPr>
            <a:r>
              <a:rPr lang="hu-HU" dirty="0"/>
              <a:t>Ezek a felhasználási módok az </a:t>
            </a:r>
            <a:r>
              <a:rPr lang="hu-HU" b="1" dirty="0"/>
              <a:t>újrafeldolgozás</a:t>
            </a:r>
            <a:r>
              <a:rPr lang="hu-HU" dirty="0"/>
              <a:t> fogalomkörébe tartoznak. </a:t>
            </a:r>
          </a:p>
        </p:txBody>
      </p:sp>
    </p:spTree>
    <p:extLst>
      <p:ext uri="{BB962C8B-B14F-4D97-AF65-F5344CB8AC3E}">
        <p14:creationId xmlns:p14="http://schemas.microsoft.com/office/powerpoint/2010/main" val="36805935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815" y="365125"/>
            <a:ext cx="9982200" cy="1006475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 felhasználható visszanyert aszfalt 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598962" y="2498709"/>
            <a:ext cx="10945906" cy="2482724"/>
          </a:xfrm>
        </p:spPr>
        <p:txBody>
          <a:bodyPr/>
          <a:lstStyle/>
          <a:p>
            <a:pPr algn="just"/>
            <a:r>
              <a:rPr lang="hu-HU" dirty="0"/>
              <a:t>Extrém esetekben előfordulhat olyan, hogy a visszanyert aszfalt sem az eredeti funkciójában, sem újrafelhasználással nem használható fel (pl. vegyileg szennyezett és a tisztítása nem lehetséges, vagy nem gazdaságos). Ebben az esetben hulladékként </a:t>
            </a:r>
            <a:r>
              <a:rPr lang="hu-HU" b="1" dirty="0"/>
              <a:t>ártalmatlanítani kell</a:t>
            </a:r>
            <a:r>
              <a:rPr lang="hu-HU" dirty="0"/>
              <a:t>. Az eddigi gyakorlat alapján ilyen esetről nem tudunk, illetve ha előfordult is ilyen, akkor a mennyisége nem számottevő volt. 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573060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278" y="254000"/>
            <a:ext cx="9982200" cy="1127125"/>
          </a:xfrm>
        </p:spPr>
        <p:txBody>
          <a:bodyPr>
            <a:noAutofit/>
          </a:bodyPr>
          <a:lstStyle/>
          <a:p>
            <a:pPr algn="ctr"/>
            <a:r>
              <a:rPr lang="hu-HU" altLang="hu-H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Reclaimed</a:t>
            </a:r>
            <a:r>
              <a:rPr lang="hu-HU" alt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(RC) aszfaltok</a:t>
            </a:r>
            <a:br>
              <a:rPr lang="hu-HU" alt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</a:br>
            <a:r>
              <a:rPr lang="hu-HU" alt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(</a:t>
            </a:r>
            <a:r>
              <a:rPr lang="hu-HU" altLang="hu-H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Reclaimed</a:t>
            </a:r>
            <a:r>
              <a:rPr lang="hu-HU" alt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hu-HU" altLang="hu-H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Asphalt</a:t>
            </a:r>
            <a:r>
              <a:rPr lang="hu-HU" alt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- RA)</a:t>
            </a:r>
            <a:endParaRPr lang="hu-H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593425" y="1666195"/>
            <a:ext cx="10945906" cy="4397148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b="1" dirty="0"/>
              <a:t>ÚT 2-3.301-1:2010 - Útépítési aszfaltkeverékek</a:t>
            </a:r>
            <a:r>
              <a:rPr lang="hu-HU" dirty="0"/>
              <a:t> 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hu-HU" dirty="0"/>
              <a:t>Az aszfalt pályaszerkezeti rétegekből különböző módszerekkel visszanyert aszfalt az új aszfaltkeverék gyártásához az alábbi mennyiségekben adagolható vissza:</a:t>
            </a:r>
          </a:p>
          <a:p>
            <a:pPr algn="just">
              <a:defRPr/>
            </a:pPr>
            <a:r>
              <a:rPr lang="hu-HU" dirty="0"/>
              <a:t>legfeljebb </a:t>
            </a:r>
            <a:r>
              <a:rPr lang="hu-HU" b="1" dirty="0"/>
              <a:t>10 </a:t>
            </a:r>
            <a:r>
              <a:rPr lang="hu-HU" b="1" dirty="0" err="1"/>
              <a:t>tömeg%</a:t>
            </a:r>
            <a:r>
              <a:rPr lang="hu-HU" dirty="0"/>
              <a:t> mennyiségben az ezen előírás szerint valamennyi keveréktípus gyártásához,</a:t>
            </a:r>
          </a:p>
          <a:p>
            <a:pPr algn="just">
              <a:defRPr/>
            </a:pPr>
            <a:r>
              <a:rPr lang="hu-HU" dirty="0"/>
              <a:t>10 </a:t>
            </a:r>
            <a:r>
              <a:rPr lang="hu-HU" dirty="0" err="1"/>
              <a:t>tömeg%</a:t>
            </a:r>
            <a:r>
              <a:rPr lang="hu-HU" dirty="0"/>
              <a:t> adagolási mennyiséget meghaladóan legfeljebb </a:t>
            </a:r>
            <a:r>
              <a:rPr lang="hu-HU" b="1" dirty="0"/>
              <a:t>20 </a:t>
            </a:r>
            <a:r>
              <a:rPr lang="hu-HU" b="1" dirty="0" err="1"/>
              <a:t>tömeg%</a:t>
            </a:r>
            <a:r>
              <a:rPr lang="hu-HU" dirty="0"/>
              <a:t> mennyiségig az ezen előírás szerinti normál (N) igénybevételi kategóriába építhető valamennyi keveréktípus gyártásához, illetve fokozott (F) igénybevételi kategória esetén kötő- és alaprétegbe építhető keveréktípusok gyártásához,</a:t>
            </a:r>
          </a:p>
          <a:p>
            <a:pPr algn="just">
              <a:defRPr/>
            </a:pPr>
            <a:r>
              <a:rPr lang="hu-HU" b="1" dirty="0"/>
              <a:t>20 </a:t>
            </a:r>
            <a:r>
              <a:rPr lang="hu-HU" b="1" dirty="0" err="1"/>
              <a:t>tömeg%-ot</a:t>
            </a:r>
            <a:r>
              <a:rPr lang="hu-HU" b="1" dirty="0"/>
              <a:t> meghaladó</a:t>
            </a:r>
            <a:r>
              <a:rPr lang="hu-HU" dirty="0"/>
              <a:t> adagolási mennyiségben kizárólag az ezen előírás szerinti normál (N) igénybevételi kategóriába építhető alapréteg típusok gyártásához.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292744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2947" y="387350"/>
            <a:ext cx="9982200" cy="1357658"/>
          </a:xfrm>
        </p:spPr>
        <p:txBody>
          <a:bodyPr>
            <a:normAutofit/>
          </a:bodyPr>
          <a:lstStyle/>
          <a:p>
            <a:pPr algn="ctr"/>
            <a: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Aszfalt keverőgép átalakítása a </a:t>
            </a:r>
            <a:r>
              <a:rPr lang="hu-HU" altLang="hu-H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Reclaimed</a:t>
            </a:r>
            <a:r>
              <a:rPr lang="hu-HU" alt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(RC) aszfalt (</a:t>
            </a:r>
            <a:r>
              <a:rPr lang="hu-HU" altLang="hu-H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Reclaimed</a:t>
            </a:r>
            <a:r>
              <a:rPr lang="hu-HU" alt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hu-HU" altLang="hu-H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Asphalt</a:t>
            </a:r>
            <a:r>
              <a:rPr lang="hu-HU" alt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 - RA) gyártáshoz</a:t>
            </a:r>
            <a:endParaRPr lang="hu-H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407894" y="1934818"/>
            <a:ext cx="10945906" cy="4240696"/>
          </a:xfrm>
        </p:spPr>
        <p:txBody>
          <a:bodyPr>
            <a:normAutofit fontScale="92500" lnSpcReduction="20000"/>
          </a:bodyPr>
          <a:lstStyle/>
          <a:p>
            <a:pPr algn="just">
              <a:defRPr/>
            </a:pPr>
            <a:r>
              <a:rPr lang="hu-HU" dirty="0"/>
              <a:t>két előadagoló (nedves homok, és mart, újrahasznosított aszfalthoz),</a:t>
            </a:r>
          </a:p>
          <a:p>
            <a:pPr algn="just">
              <a:defRPr/>
            </a:pPr>
            <a:r>
              <a:rPr lang="hu-HU" dirty="0"/>
              <a:t>szállító szalag (rosta megkerüléséhez)</a:t>
            </a:r>
          </a:p>
          <a:p>
            <a:pPr algn="just">
              <a:defRPr/>
            </a:pPr>
            <a:r>
              <a:rPr lang="hu-HU" dirty="0"/>
              <a:t>mikrohullámú vezérlésű nedvesítő berendezés (zuhany) a homok, vagy mart aszfalt szállítószalagja felett,</a:t>
            </a:r>
          </a:p>
          <a:p>
            <a:pPr algn="just">
              <a:defRPr/>
            </a:pPr>
            <a:r>
              <a:rPr lang="hu-HU" dirty="0"/>
              <a:t>adagoló bunker a nedves homok frakció, esetleg mart aszfalt mérlegbe juttatására,</a:t>
            </a:r>
          </a:p>
          <a:p>
            <a:pPr algn="just">
              <a:defRPr/>
            </a:pPr>
            <a:r>
              <a:rPr lang="hu-HU" dirty="0"/>
              <a:t>egyszerű pumpa és mérőrendszer az additív anyag bitumenbe adagolására (a nedvességtartalmat, a hőmérsékleteket, és az additív anyag adagolást modul-kontrollal monitorozza),</a:t>
            </a:r>
          </a:p>
          <a:p>
            <a:pPr algn="just">
              <a:defRPr/>
            </a:pPr>
            <a:r>
              <a:rPr lang="hu-HU" dirty="0"/>
              <a:t>mérőműszer a gyártás során a felmelegített kőváz (nagy szemcséjű aggregátum a meleg bunkerben) és a kész keverék hőmérsékletének az ellenőrzéséhez.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4775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Anyagok újrafelhasználása aszfalt keverékekben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728" y="1371600"/>
            <a:ext cx="2143125" cy="214312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845469"/>
            <a:ext cx="4380691" cy="245318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262" y="2773906"/>
            <a:ext cx="3797845" cy="284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6447" y="231634"/>
            <a:ext cx="9982200" cy="1166884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Eltartható kátyúzó keverék - mart aszfalt 100% újrafelhasználásával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407894" y="1666195"/>
            <a:ext cx="11479306" cy="439714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hu-HU" dirty="0"/>
              <a:t>A kátyúzó keverék az </a:t>
            </a:r>
            <a:r>
              <a:rPr lang="hu-HU" dirty="0" err="1"/>
              <a:t>e-ÚT</a:t>
            </a:r>
            <a:r>
              <a:rPr lang="hu-HU" dirty="0"/>
              <a:t> 08.02.22 (ÚT 2-3.506) Útügyi Műszaki Előírás követelményeinek megfelelő, speciális kötőanyagú, eltartható kátyúzó keverék, melynek előállítása hengerelt aszfalt pályaszerkezet kopórétegének felmarásából származó, zúzott és osztályozott 0/11 frakciójú (16 mm-es rostán átrostált) mart aszfalt 100 %-ban történő újrafelhasználásával, valamint a kötőanyagának kémiai regenerálásával történik.</a:t>
            </a:r>
          </a:p>
          <a:p>
            <a:pPr algn="just"/>
            <a:r>
              <a:rPr lang="hu-HU" dirty="0"/>
              <a:t>A mart aszfalt újrahasznosításával készített eltartható kátyúzó keverék beépítésével főutak, közepes- és kisforgalmú utak, kerékpárutak aszfaltbeton és aszfaltmakadám burkolatán tartós burkolatjavítás (kátyúzás) végezhető.</a:t>
            </a:r>
          </a:p>
          <a:p>
            <a:pPr algn="just"/>
            <a:r>
              <a:rPr lang="hu-HU" dirty="0"/>
              <a:t>A kátyúzó keveréket közvetlen a gyártás után 20-25 kg-os adagokban vastag falú műanyag zsákba kell csomagolni vagy még kedvező időjárási viszonyok közt tervezett felhasználás esetén rövidebb tárolás történhet burkolt felületen depóniába lerakva és vastag műanyag fóliával gondosan letakarva.</a:t>
            </a:r>
          </a:p>
          <a:p>
            <a:pPr algn="just"/>
            <a:r>
              <a:rPr lang="hu-HU" dirty="0"/>
              <a:t>Hideg időjárási körülmények között a tervezett beépítés előtt legalább 24 órával a szükséges mennyiségű zsákos kátyúzó keveréket fűtött helységben kell tárolni, a munkahelyre történő kiszállítása illetve az ott tárolása a beépítésig zárt kocsiban történhet.</a:t>
            </a:r>
          </a:p>
          <a:p>
            <a:pPr algn="just"/>
            <a:r>
              <a:rPr lang="hu-HU" dirty="0"/>
              <a:t>Beépítése a meleg aszfalttal történő kátyúzás előírása szerint történik.</a:t>
            </a:r>
          </a:p>
          <a:p>
            <a:pPr algn="just"/>
            <a:r>
              <a:rPr lang="hu-HU" dirty="0"/>
              <a:t>A mart aszfalt újrahasznosítási technológiával előállított kátyúzó keverékkel történő szakszerű kátyúzás a meghibásodott burkolatrész végleges helyreállítását jelenti.</a:t>
            </a:r>
          </a:p>
        </p:txBody>
      </p:sp>
    </p:spTree>
    <p:extLst>
      <p:ext uri="{BB962C8B-B14F-4D97-AF65-F5344CB8AC3E}">
        <p14:creationId xmlns:p14="http://schemas.microsoft.com/office/powerpoint/2010/main" val="3945011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1322" y="622852"/>
            <a:ext cx="8388626" cy="53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373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228601"/>
            <a:ext cx="93853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RC aszfalt/RA gyártásához használható aszfaltkeverő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652" y="1716529"/>
            <a:ext cx="7668695" cy="45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72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/>
              <a:t>RC gyűrűs megoldás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615" y="1642885"/>
            <a:ext cx="7478169" cy="45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270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AC71C9A-EBDD-182E-B8E4-1CFE750C2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415" y="1386866"/>
            <a:ext cx="3365454" cy="224223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AD18C25-912A-FDAD-2931-0EA622D19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605" y="3814893"/>
            <a:ext cx="2930555" cy="195248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41EC101-0338-532A-A049-AB6118132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842" y="3814893"/>
            <a:ext cx="2930554" cy="195248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9D71521-F8C9-C0F4-5690-890128C0E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723" y="3811231"/>
            <a:ext cx="2930554" cy="195614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E0EAF12-EA39-18F6-D5FC-F8499D5DC1DE}"/>
              </a:ext>
            </a:extLst>
          </p:cNvPr>
          <p:cNvSpPr txBox="1"/>
          <p:nvPr/>
        </p:nvSpPr>
        <p:spPr>
          <a:xfrm>
            <a:off x="2900766" y="327769"/>
            <a:ext cx="65187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err="1"/>
              <a:t>Paralell</a:t>
            </a:r>
            <a:r>
              <a:rPr lang="hu-HU" sz="4400" dirty="0"/>
              <a:t> dobos aszfaltkeverő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C361A9B-3FEB-E2F6-CF9C-090EA00A3872}"/>
              </a:ext>
            </a:extLst>
          </p:cNvPr>
          <p:cNvSpPr txBox="1"/>
          <p:nvPr/>
        </p:nvSpPr>
        <p:spPr>
          <a:xfrm>
            <a:off x="1213605" y="1879646"/>
            <a:ext cx="5267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meleg </a:t>
            </a:r>
            <a:r>
              <a:rPr lang="hu-H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recycling</a:t>
            </a:r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rendszer beüzemelését követő első hónapban a nagyon magasnak számító 50%-os visszaadagolással 600 tonna aszfaltkeveréket gyártott és épített be a keverőtelepen a vállalat.</a:t>
            </a:r>
          </a:p>
        </p:txBody>
      </p:sp>
    </p:spTree>
    <p:extLst>
      <p:ext uri="{BB962C8B-B14F-4D97-AF65-F5344CB8AC3E}">
        <p14:creationId xmlns:p14="http://schemas.microsoft.com/office/powerpoint/2010/main" val="12924670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5008" y="2451652"/>
            <a:ext cx="10330070" cy="166997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Gumival modifikált bitumen és a „gumibitumennel” készülő aszfaltok -</a:t>
            </a:r>
            <a:b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liszensz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69011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501650"/>
            <a:ext cx="7200900" cy="5519738"/>
          </a:xfrm>
        </p:spPr>
      </p:pic>
      <p:pic>
        <p:nvPicPr>
          <p:cNvPr id="6" name="Tartalom hely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0348" y="501650"/>
            <a:ext cx="8693426" cy="578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003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218365"/>
            <a:ext cx="9982200" cy="1153236"/>
          </a:xfrm>
        </p:spPr>
        <p:txBody>
          <a:bodyPr>
            <a:normAutofit fontScale="90000"/>
          </a:bodyPr>
          <a:lstStyle/>
          <a:p>
            <a:pPr algn="ctr"/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Aszfalt gyártások 2010-2018. között Magyarországon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26882"/>
            <a:ext cx="9757118" cy="468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236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Ökölszabályok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407894" y="1487605"/>
            <a:ext cx="10945906" cy="2760585"/>
          </a:xfrm>
        </p:spPr>
        <p:txBody>
          <a:bodyPr/>
          <a:lstStyle/>
          <a:p>
            <a:r>
              <a:rPr lang="hu-HU" altLang="hu-HU" dirty="0"/>
              <a:t>Országonként 1 </a:t>
            </a:r>
            <a:r>
              <a:rPr lang="hu-HU" altLang="hu-HU" dirty="0" err="1"/>
              <a:t>to</a:t>
            </a:r>
            <a:r>
              <a:rPr lang="hu-HU" altLang="hu-HU" dirty="0"/>
              <a:t>/fő/év lenne az ideális.</a:t>
            </a:r>
          </a:p>
          <a:p>
            <a:pPr lvl="1" algn="just"/>
            <a:r>
              <a:rPr lang="hu-HU" altLang="hu-HU" sz="2800" dirty="0"/>
              <a:t>Németország és Ausztria közelíti ezt az értéket.</a:t>
            </a:r>
          </a:p>
          <a:p>
            <a:pPr algn="just"/>
            <a:r>
              <a:rPr lang="hu-HU" altLang="hu-HU" dirty="0"/>
              <a:t>Magyarországon az 1970-es évek közepétől az 1980-as évek elejéig volt magas az aszfalt termelés, köszönhetően az országos közúthálózat szélesítési és „portalanítási” programjainak.</a:t>
            </a:r>
          </a:p>
          <a:p>
            <a:pPr algn="just"/>
            <a:r>
              <a:rPr lang="hu-HU" altLang="hu-HU" dirty="0"/>
              <a:t>A legmagasabb éves termelési érték hazánkban 6,5 millió </a:t>
            </a:r>
            <a:r>
              <a:rPr lang="hu-HU" altLang="hu-HU" dirty="0" err="1"/>
              <a:t>to</a:t>
            </a:r>
            <a:r>
              <a:rPr lang="hu-HU" altLang="hu-HU" dirty="0"/>
              <a:t>/év volt.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/>
        </p:nvGraphicFramePr>
        <p:xfrm>
          <a:off x="1962150" y="4337349"/>
          <a:ext cx="8801100" cy="1571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6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5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59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9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59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Aszfalttermelési adatok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2010. év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2011. év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2012. év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2013. év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2014. év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2015. év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össz gyártott 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össz gyártott 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össz gyártott 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össz gyártott 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össz gyártott 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össz gyártott 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mennyiség tonna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mennyiség tonna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mennyiség tonna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mennyiség tonna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mennyiség tonna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mennyiség tonna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Összesen: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3 322 478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2 320 644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2 409 291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2 686 682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3 784 972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3 747 155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Bitumen mennyiség: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(5%-os adagolást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166 124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116 032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120 465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134 334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189 249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>
                          <a:effectLst/>
                        </a:rPr>
                        <a:t>187 358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alapul véve)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42242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Ehhez képest …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3"/>
          </p:nvPr>
        </p:nvSpPr>
        <p:spPr>
          <a:xfrm>
            <a:off x="956160" y="2526004"/>
            <a:ext cx="10279680" cy="2578259"/>
          </a:xfrm>
        </p:spPr>
        <p:txBody>
          <a:bodyPr/>
          <a:lstStyle/>
          <a:p>
            <a:r>
              <a:rPr lang="hu-HU" dirty="0"/>
              <a:t>Évi 5-10.000 </a:t>
            </a:r>
            <a:r>
              <a:rPr lang="hu-HU" dirty="0" err="1"/>
              <a:t>to</a:t>
            </a:r>
            <a:r>
              <a:rPr lang="hu-HU" dirty="0"/>
              <a:t> gumival modifikált bitument gyárt a MOL.</a:t>
            </a:r>
          </a:p>
          <a:p>
            <a:r>
              <a:rPr lang="hu-HU" dirty="0"/>
              <a:t>5 % bitumen adagolással 100-200.000 </a:t>
            </a:r>
            <a:r>
              <a:rPr lang="hu-HU" dirty="0" err="1"/>
              <a:t>to</a:t>
            </a:r>
            <a:r>
              <a:rPr lang="hu-HU" dirty="0"/>
              <a:t> aszfalt gyártható.</a:t>
            </a:r>
          </a:p>
          <a:p>
            <a:r>
              <a:rPr lang="hu-HU" dirty="0"/>
              <a:t>~ 4,7 millió </a:t>
            </a:r>
            <a:r>
              <a:rPr lang="hu-HU" dirty="0" err="1"/>
              <a:t>to</a:t>
            </a:r>
            <a:r>
              <a:rPr lang="hu-HU" dirty="0"/>
              <a:t> vs. 200 ezer </a:t>
            </a:r>
            <a:r>
              <a:rPr lang="hu-HU" dirty="0" err="1"/>
              <a:t>to</a:t>
            </a:r>
            <a:r>
              <a:rPr lang="hu-HU" dirty="0"/>
              <a:t> aszfalt.</a:t>
            </a:r>
          </a:p>
          <a:p>
            <a:r>
              <a:rPr lang="hu-HU" dirty="0"/>
              <a:t>A kapacitást 20.000 </a:t>
            </a:r>
            <a:r>
              <a:rPr lang="hu-HU" dirty="0" err="1"/>
              <a:t>to</a:t>
            </a:r>
            <a:r>
              <a:rPr lang="hu-HU" dirty="0"/>
              <a:t>/év mennyiségre akarják növelni.</a:t>
            </a:r>
          </a:p>
          <a:p>
            <a:r>
              <a:rPr lang="hu-HU" dirty="0"/>
              <a:t>A növekedést csak a modifikált bitumen gyártás terhére lehet elérni.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34607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0105" id="{1F7C9884-5252-F248-9507-711DF5233D92}" vid="{474A233C-CBEA-CC4D-B57B-B2B4A59C92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0105" id="{1F7C9884-5252-F248-9507-711DF5233D92}" vid="{474A233C-CBEA-CC4D-B57B-B2B4A59C9226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3033</TotalTime>
  <Words>7375</Words>
  <Application>Microsoft Office PowerPoint</Application>
  <PresentationFormat>Szélesvásznú</PresentationFormat>
  <Paragraphs>906</Paragraphs>
  <Slides>189</Slides>
  <Notes>7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189</vt:i4>
      </vt:variant>
    </vt:vector>
  </HeadingPairs>
  <TitlesOfParts>
    <vt:vector size="204" baseType="lpstr">
      <vt:lpstr>ＭＳ Ｐゴシック</vt:lpstr>
      <vt:lpstr>Arial</vt:lpstr>
      <vt:lpstr>Arial Narrow</vt:lpstr>
      <vt:lpstr>Book Antiqua</vt:lpstr>
      <vt:lpstr>Calibri</vt:lpstr>
      <vt:lpstr>Calibri Light</vt:lpstr>
      <vt:lpstr>Garamond</vt:lpstr>
      <vt:lpstr>Myriad Pro Cond</vt:lpstr>
      <vt:lpstr>Tahoma</vt:lpstr>
      <vt:lpstr>Times New Roman</vt:lpstr>
      <vt:lpstr>Verdana</vt:lpstr>
      <vt:lpstr>Wingdings</vt:lpstr>
      <vt:lpstr>Office Theme</vt:lpstr>
      <vt:lpstr>1_Office Theme</vt:lpstr>
      <vt:lpstr>Microsoft rajz</vt:lpstr>
      <vt:lpstr>Környezetbarát útépítési technológiák</vt:lpstr>
      <vt:lpstr>Mottó: „Környezetünk védelme a jövőnk záloga.”</vt:lpstr>
      <vt:lpstr>Bevezető gondolatok</vt:lpstr>
      <vt:lpstr>PowerPoint-bemutató</vt:lpstr>
      <vt:lpstr>Útépítés, útfelújítás a jelenben és a közeli jövőben</vt:lpstr>
      <vt:lpstr>Fenntartható fejlődés</vt:lpstr>
      <vt:lpstr>Szénlábnyom</vt:lpstr>
      <vt:lpstr>Környezetvédelem</vt:lpstr>
      <vt:lpstr>Anyagok újrafelhasználása aszfalt keverékekben</vt:lpstr>
      <vt:lpstr>A MAÚT szerepe a műszaki szabályozásban</vt:lpstr>
      <vt:lpstr>MAÚT (Magyar Út- és Vasútügyi Társaság)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Hogy indul el egy új ÚME készítése?</vt:lpstr>
      <vt:lpstr>PowerPoint-bemutató</vt:lpstr>
      <vt:lpstr>Három „körös” közmegegyezés</vt:lpstr>
      <vt:lpstr>Útügyi Műszaki Szabályozási Bizottság megalakulása előtt hatályos útügyi műszaki dokumentumok státusza - 2024.10. </vt:lpstr>
      <vt:lpstr>Útügyi Műszaki Szabályozási Bizottság tevékenysége – ÚME felülvizsgálat</vt:lpstr>
      <vt:lpstr>Útügyi műszaki előírások ÚB elfogadásának éves bontása 2018-2024.10.</vt:lpstr>
      <vt:lpstr>Útügyi Műszaki Szabályozási Bizottság által elfogadott előírások jelenlegi státusza, 2024.10.</vt:lpstr>
      <vt:lpstr>Kidolgozás alatt álló útügyi műszaki előírások státusza, 2024.10.</vt:lpstr>
      <vt:lpstr>Új Útügyi Műszaki Előírások (2024. október) </vt:lpstr>
      <vt:lpstr>e-UT - Az Útügyi Műszaki Előírások statisztikái</vt:lpstr>
      <vt:lpstr>A MAÚT ÚME Munkabizottságokban dolgozó szakértők száma </vt:lpstr>
      <vt:lpstr>Középtávú tendenciák</vt:lpstr>
      <vt:lpstr>Megjelent Útügyi Műszaki Előírások - 2023.</vt:lpstr>
      <vt:lpstr>Frissített Útügyi Műszaki Előírások </vt:lpstr>
      <vt:lpstr>Előkészítés alatti Útügyi Műszaki Előírások</vt:lpstr>
      <vt:lpstr>PowerPoint-bemutató</vt:lpstr>
      <vt:lpstr>e-VASÚT - Digitális Vasúti Szabályzatok statisztikái</vt:lpstr>
      <vt:lpstr>Átdolgozott Vasúti Szabályzatok - 2024.</vt:lpstr>
      <vt:lpstr>Megjelent Vasúti Műszaki Szabályzatok - 2023.</vt:lpstr>
      <vt:lpstr>Széleskörű együttműködés az ÉKM-mel (Építésügyi és Közlekedési Minisztérium)</vt:lpstr>
      <vt:lpstr>PowerPoint-bemutató</vt:lpstr>
      <vt:lpstr>MAÚT Digitális információ menedzsment Bizottság létrehozása</vt:lpstr>
      <vt:lpstr>Első ellenőrző kérdés !!!</vt:lpstr>
      <vt:lpstr>PowerPoint-bemutató</vt:lpstr>
      <vt:lpstr>Néhány újdonság a már elfogadott két „aszfaltos” ÚME és a még nem „kész” KÉSZ szemszögéből …</vt:lpstr>
      <vt:lpstr>PowerPoint-bemutató</vt:lpstr>
      <vt:lpstr>PowerPoint-bemutató</vt:lpstr>
      <vt:lpstr>PowerPoint-bemutató</vt:lpstr>
      <vt:lpstr>Forgalmi igénybevételi kategóriák</vt:lpstr>
      <vt:lpstr>PowerPoint-bemutató</vt:lpstr>
      <vt:lpstr>Az útszerkezet felépítése</vt:lpstr>
      <vt:lpstr>PowerPoint-bemutató</vt:lpstr>
      <vt:lpstr>Közúti beruházások általános szabályai</vt:lpstr>
      <vt:lpstr>Minőségügy - I.</vt:lpstr>
      <vt:lpstr>PowerPoint-bemutató</vt:lpstr>
      <vt:lpstr>Környezetbarát technológiák</vt:lpstr>
      <vt:lpstr>Tartalom</vt:lpstr>
      <vt:lpstr>WMA (warm mix aszfalt) aszfaltok</vt:lpstr>
      <vt:lpstr>PowerPoint-bemutató</vt:lpstr>
      <vt:lpstr>LEA (Low Energy Asphalt) - alacsony energia tartalmú aszfalt</vt:lpstr>
      <vt:lpstr>PowerPoint-bemutató</vt:lpstr>
      <vt:lpstr>PowerPoint-bemutató</vt:lpstr>
      <vt:lpstr>LEA aszfalt mutatók</vt:lpstr>
      <vt:lpstr>PowerPoint-bemutató</vt:lpstr>
      <vt:lpstr>Hagyományos aszfalt vs. WMA (LEA)</vt:lpstr>
      <vt:lpstr>PowerPoint-bemutató</vt:lpstr>
      <vt:lpstr>WMA aszfalt gyártásához használható aszfaltkeverő</vt:lpstr>
      <vt:lpstr>WMA aszfalt gyártásához használható aszfaltkeverő - Magyarországon</vt:lpstr>
      <vt:lpstr>Második ellenőrző kérdés !!!</vt:lpstr>
      <vt:lpstr>PowerPoint-bemutató</vt:lpstr>
      <vt:lpstr>Reclaimed (RC) aszfaltok - a „fekete arany” (Reclaimed Asphalt - RA)</vt:lpstr>
      <vt:lpstr>PowerPoint-bemutató</vt:lpstr>
      <vt:lpstr>PowerPoint-bemutató</vt:lpstr>
      <vt:lpstr>Helyszíni hideg újrahasználat </vt:lpstr>
      <vt:lpstr>PowerPoint-bemutató</vt:lpstr>
      <vt:lpstr>Helyszíni meleg újrahasználat </vt:lpstr>
      <vt:lpstr>PowerPoint-bemutató</vt:lpstr>
      <vt:lpstr>Telepi hideg újrahasználat </vt:lpstr>
      <vt:lpstr>Telepi meleg újrahasználat </vt:lpstr>
      <vt:lpstr>Egyéb útépítési célú felhasználási lehetőségek </vt:lpstr>
      <vt:lpstr>Nem felhasználható visszanyert aszfalt </vt:lpstr>
      <vt:lpstr>Reclaimed (RC) aszfaltok (Reclaimed Asphalt - RA)</vt:lpstr>
      <vt:lpstr>Aszfalt keverőgép átalakítása a Reclaimed (RC) aszfalt (Reclaimed Asphalt - RA) gyártáshoz</vt:lpstr>
      <vt:lpstr>Eltartható kátyúzó keverék - mart aszfalt 100% újrafelhasználásával</vt:lpstr>
      <vt:lpstr>PowerPoint-bemutató</vt:lpstr>
      <vt:lpstr>RC aszfalt/RA gyártásához használható aszfaltkeverő</vt:lpstr>
      <vt:lpstr>RC gyűrűs megoldás</vt:lpstr>
      <vt:lpstr>PowerPoint-bemutató</vt:lpstr>
      <vt:lpstr>Gumival modifikált bitumen és a „gumibitumennel” készülő aszfaltok - MOL liszensz </vt:lpstr>
      <vt:lpstr>PowerPoint-bemutató</vt:lpstr>
      <vt:lpstr>Aszfalt gyártások 2010-2018. között Magyarországon</vt:lpstr>
      <vt:lpstr>Ökölszabályok</vt:lpstr>
      <vt:lpstr>Ehhez képest …</vt:lpstr>
      <vt:lpstr>Miért érdemes mégis foglalkozni vele?</vt:lpstr>
      <vt:lpstr>Utak minőségi problémái</vt:lpstr>
      <vt:lpstr>Forrás: Magyar Közút NZrt. - 2013.</vt:lpstr>
      <vt:lpstr>Használt gumiabroncsok - környezetvédelmi probléma</vt:lpstr>
      <vt:lpstr>„Gumibitumen” gyártása és felhasználása</vt:lpstr>
      <vt:lpstr>Előnyök - 1.</vt:lpstr>
      <vt:lpstr>Előnyök - 2.</vt:lpstr>
      <vt:lpstr>Előnyök - 3.</vt:lpstr>
      <vt:lpstr>Előnyök - 4.</vt:lpstr>
      <vt:lpstr>Előnyök - 5.</vt:lpstr>
      <vt:lpstr>Gumival modifikált bitumen (GmB) felhasználásával készülő aszfaltok előnyei összefoglalva</vt:lpstr>
      <vt:lpstr>Építésre vonatkozó speciális előírások</vt:lpstr>
      <vt:lpstr>Új magyar szabvány készült a gumival modifikált bitumen felhasználásával készült aszfaltbetonra</vt:lpstr>
      <vt:lpstr>Új ÚME-k a gumival modifikált bitumen aszfaltokban történő felhasználására</vt:lpstr>
      <vt:lpstr>Megoldandó feladatok</vt:lpstr>
      <vt:lpstr>Kompaktaszfalt</vt:lpstr>
      <vt:lpstr>Kompakt építési mód</vt:lpstr>
      <vt:lpstr>A kezdet</vt:lpstr>
      <vt:lpstr>II. Generációs gép  ~2004-2005.</vt:lpstr>
      <vt:lpstr>II. Generációs gép</vt:lpstr>
      <vt:lpstr>II. Generációs gép</vt:lpstr>
      <vt:lpstr>Inline-Pave 2006-ból</vt:lpstr>
      <vt:lpstr>Kompakt építés előnyei</vt:lpstr>
      <vt:lpstr>Előnyök képekben</vt:lpstr>
      <vt:lpstr>Üvegaszfalt</vt:lpstr>
      <vt:lpstr>PowerPoint-bemutató</vt:lpstr>
      <vt:lpstr>Előzmények</vt:lpstr>
      <vt:lpstr>Előkészítés</vt:lpstr>
      <vt:lpstr>Alapanyag vizsgálatok</vt:lpstr>
      <vt:lpstr>Alapanyag vizsgálatok</vt:lpstr>
      <vt:lpstr>Próbaépítések-kerékpárút alapréteg</vt:lpstr>
      <vt:lpstr>Próbaépítések-kerékpárút alapréteg</vt:lpstr>
      <vt:lpstr>PowerPoint-bemutató</vt:lpstr>
      <vt:lpstr>Összefoglalás - 1</vt:lpstr>
      <vt:lpstr>Összefoglalás - 2</vt:lpstr>
      <vt:lpstr>3D gépvezérlés</vt:lpstr>
      <vt:lpstr>Hagyományos módszer vs. gépvezérlés</vt:lpstr>
      <vt:lpstr>Nagy pontosságú építőipari gépvezérlés</vt:lpstr>
      <vt:lpstr>1D - gépvezérlés</vt:lpstr>
      <vt:lpstr>2D - gépvezérlés</vt:lpstr>
      <vt:lpstr>3D - gépvezérlés - a jelen…</vt:lpstr>
      <vt:lpstr>3D adatelőkészítés</vt:lpstr>
      <vt:lpstr>Beton és aszfalt finisherek vezérlése</vt:lpstr>
      <vt:lpstr>Beton és aszfalt finisherek vezérlése</vt:lpstr>
      <vt:lpstr>Beton és aszfalt finisherek vezérlése</vt:lpstr>
      <vt:lpstr>Beton és aszfalt finisherek  vezérlése</vt:lpstr>
      <vt:lpstr>Beton és aszfalt finisherek vezérlése</vt:lpstr>
      <vt:lpstr>„Leporolásra” váró felújítási technológiák</vt:lpstr>
      <vt:lpstr>Felületi bevonat és mart aszfaltos útfelújítás</vt:lpstr>
      <vt:lpstr>A felületi bevonat jellemzői</vt:lpstr>
      <vt:lpstr>PowerPoint-bemutató</vt:lpstr>
      <vt:lpstr>A szórásos felületi bevonat készítés technológiai lépései</vt:lpstr>
      <vt:lpstr>A Slurry-seal típusú felületi bevonat készítése</vt:lpstr>
      <vt:lpstr>Üvegszálak</vt:lpstr>
      <vt:lpstr>PowerPoint-bemutató</vt:lpstr>
      <vt:lpstr>Fibseal rétegek</vt:lpstr>
      <vt:lpstr>Fibseal beépítése, kivitelezése</vt:lpstr>
      <vt:lpstr>PowerPoint-bemutató</vt:lpstr>
      <vt:lpstr>Géplánc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Kivitelezés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Mart aszfaltos útfelújítás + FB</vt:lpstr>
      <vt:lpstr>PowerPoint-bemutató</vt:lpstr>
      <vt:lpstr>Harmadik ellenőrző kérdés !!!</vt:lpstr>
      <vt:lpstr>PowerPoint-bemutató</vt:lpstr>
      <vt:lpstr>Befejező gondolat: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Zsóka Borsos</cp:lastModifiedBy>
  <cp:revision>117</cp:revision>
  <dcterms:created xsi:type="dcterms:W3CDTF">2018-01-05T13:24:08Z</dcterms:created>
  <dcterms:modified xsi:type="dcterms:W3CDTF">2024-11-14T07:58:01Z</dcterms:modified>
</cp:coreProperties>
</file>