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9" r:id="rId2"/>
    <p:sldId id="283" r:id="rId3"/>
    <p:sldId id="284" r:id="rId4"/>
    <p:sldId id="285" r:id="rId5"/>
    <p:sldId id="286" r:id="rId6"/>
    <p:sldId id="258" r:id="rId7"/>
    <p:sldId id="287" r:id="rId8"/>
    <p:sldId id="288" r:id="rId9"/>
    <p:sldId id="323" r:id="rId10"/>
    <p:sldId id="313" r:id="rId11"/>
    <p:sldId id="325" r:id="rId12"/>
    <p:sldId id="312" r:id="rId13"/>
    <p:sldId id="311" r:id="rId14"/>
    <p:sldId id="314" r:id="rId15"/>
    <p:sldId id="315" r:id="rId16"/>
    <p:sldId id="316" r:id="rId17"/>
    <p:sldId id="290" r:id="rId18"/>
    <p:sldId id="291" r:id="rId19"/>
    <p:sldId id="293" r:id="rId20"/>
    <p:sldId id="294" r:id="rId21"/>
    <p:sldId id="296" r:id="rId22"/>
    <p:sldId id="297" r:id="rId23"/>
    <p:sldId id="298" r:id="rId24"/>
    <p:sldId id="299" r:id="rId25"/>
    <p:sldId id="300" r:id="rId26"/>
    <p:sldId id="302" r:id="rId27"/>
    <p:sldId id="322" r:id="rId28"/>
    <p:sldId id="320" r:id="rId29"/>
    <p:sldId id="321" r:id="rId30"/>
    <p:sldId id="324" r:id="rId31"/>
    <p:sldId id="317" r:id="rId32"/>
    <p:sldId id="318" r:id="rId33"/>
    <p:sldId id="275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425" autoAdjust="0"/>
  </p:normalViewPr>
  <p:slideViewPr>
    <p:cSldViewPr>
      <p:cViewPr varScale="1">
        <p:scale>
          <a:sx n="110" d="100"/>
          <a:sy n="110" d="100"/>
        </p:scale>
        <p:origin x="-205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Beruhézások</c:v>
                </c:pt>
              </c:strCache>
            </c:strRef>
          </c:tx>
          <c:cat>
            <c:strRef>
              <c:f>Munka1!$A$2:$A$3</c:f>
              <c:strCache>
                <c:ptCount val="2"/>
                <c:pt idx="0">
                  <c:v>magsépítés</c:v>
                </c:pt>
                <c:pt idx="1">
                  <c:v>sajátos építményfajták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hu-HU"/>
          </a:p>
        </c:txPr>
      </c:legendEntry>
      <c:legendEntry>
        <c:idx val="1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hu-HU"/>
          </a:p>
        </c:txPr>
      </c:legendEntry>
      <c:layout/>
      <c:spPr>
        <a:ln>
          <a:solidFill>
            <a:schemeClr val="bg1"/>
          </a:solidFill>
        </a:ln>
      </c:spPr>
    </c:legend>
    <c:plotVisOnly val="1"/>
  </c:chart>
  <c:txPr>
    <a:bodyPr/>
    <a:lstStyle/>
    <a:p>
      <a:pPr>
        <a:defRPr sz="1800"/>
      </a:pPr>
      <a:endParaRPr lang="hu-H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7810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4697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82740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1890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806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79417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61183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282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398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2891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88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33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9106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744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34702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4733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3880A-1357-4677-B127-ED670C59805C}" type="datetimeFigureOut">
              <a:rPr lang="hu-HU" smtClean="0"/>
              <a:pPr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3EFF9A-7D2C-44C4-9C2B-EBAC676582D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680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hu/index.php?link=A_magyar_epiteszetrol_szolo_torveny_jelentosege" TargetMode="Externa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net.jogtar.hu/jogszabaly?docid=A1800139.TV&amp;celpara=&amp;dbnum=1" TargetMode="External"/><Relationship Id="rId2" Type="http://schemas.openxmlformats.org/officeDocument/2006/relationships/hyperlink" Target="https://net.jogtar.hu/jr/gen/hjegy_doc.cgi?dbnum=1&amp;docid=A1100196.TV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watch/live/?ref=watch_permalink&amp;v=80742630450656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photo/?fbid=899282121551962&amp;set=a.420047826142063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FF9CEF5-A50D-4B8B-9852-D76F703786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82ED61A-E617-C4B3-D99E-F1CA1D7C1D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b="25000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907704" y="2060848"/>
            <a:ext cx="7022579" cy="2262781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hu-HU" sz="5000" dirty="0" smtClean="0"/>
              <a:t>„Változások küszöbén...”</a:t>
            </a:r>
            <a:br>
              <a:rPr lang="hu-HU" sz="5000" dirty="0" smtClean="0"/>
            </a:br>
            <a:r>
              <a:rPr lang="hu-HU" sz="2700" dirty="0" smtClean="0"/>
              <a:t>A magyar építészetről szóló törvény hatálybalépésével összefüggő jogszabályi változások</a:t>
            </a:r>
            <a:endParaRPr lang="hu-HU" sz="27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75656" y="4437112"/>
            <a:ext cx="7488832" cy="112628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hu-HU" sz="2000" dirty="0" smtClean="0"/>
              <a:t>Bács-Kiskun Vármegyei Mérnöki Kamara</a:t>
            </a:r>
            <a:endParaRPr lang="hu-HU" sz="2000" dirty="0"/>
          </a:p>
          <a:p>
            <a:pPr>
              <a:lnSpc>
                <a:spcPct val="90000"/>
              </a:lnSpc>
            </a:pPr>
            <a:r>
              <a:rPr lang="hu-HU" sz="2000" dirty="0" smtClean="0"/>
              <a:t>2024.10.24</a:t>
            </a:r>
            <a:r>
              <a:rPr lang="hu-HU" sz="2000" dirty="0" smtClean="0"/>
              <a:t>.</a:t>
            </a:r>
            <a:endParaRPr lang="hu-HU" sz="2000" dirty="0"/>
          </a:p>
          <a:p>
            <a:pPr>
              <a:lnSpc>
                <a:spcPct val="90000"/>
              </a:lnSpc>
            </a:pPr>
            <a:r>
              <a:rPr lang="hu-HU" sz="2000" dirty="0"/>
              <a:t>Kiss </a:t>
            </a:r>
            <a:r>
              <a:rPr lang="hu-HU" sz="2000" dirty="0" smtClean="0"/>
              <a:t>Andor</a:t>
            </a:r>
          </a:p>
          <a:p>
            <a:pPr>
              <a:lnSpc>
                <a:spcPct val="90000"/>
              </a:lnSpc>
            </a:pPr>
            <a:r>
              <a:rPr lang="hu-HU" sz="1600" dirty="0" smtClean="0"/>
              <a:t>A diasor készítésekor felhasználásra került az ÉKM tájékoztatója, forrás: </a:t>
            </a:r>
            <a:r>
              <a:rPr lang="hu-HU" sz="1400" dirty="0" smtClean="0">
                <a:hlinkClick r:id="rId3"/>
              </a:rPr>
              <a:t>https://mek.hu/index.php?link=A_magyar_epiteszetrol_szolo_torveny_jelentosege</a:t>
            </a:r>
            <a:r>
              <a:rPr lang="hu-HU" sz="1600" dirty="0" smtClean="0"/>
              <a:t>, valamit dr. Jámbor Attila vonatkozó diasora</a:t>
            </a:r>
            <a:endParaRPr lang="hu-HU" sz="1600" dirty="0"/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xmlns="" id="{065753F1-EEE2-45ED-88A1-ECB4A495D0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12" name="Freeform 27">
              <a:extLst>
                <a:ext uri="{FF2B5EF4-FFF2-40B4-BE49-F238E27FC236}">
                  <a16:creationId xmlns:a16="http://schemas.microsoft.com/office/drawing/2014/main" xmlns="" id="{3E3E7343-7B0A-4265-B9DA-56CE355513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3" name="Freeform 28">
              <a:extLst>
                <a:ext uri="{FF2B5EF4-FFF2-40B4-BE49-F238E27FC236}">
                  <a16:creationId xmlns:a16="http://schemas.microsoft.com/office/drawing/2014/main" xmlns="" id="{608D2FF5-E7CA-448D-8B61-42FAA7A0C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4" name="Freeform 29">
              <a:extLst>
                <a:ext uri="{FF2B5EF4-FFF2-40B4-BE49-F238E27FC236}">
                  <a16:creationId xmlns:a16="http://schemas.microsoft.com/office/drawing/2014/main" xmlns="" id="{DC186DC7-6F76-40B7-8268-20660160E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5" name="Freeform 30">
              <a:extLst>
                <a:ext uri="{FF2B5EF4-FFF2-40B4-BE49-F238E27FC236}">
                  <a16:creationId xmlns:a16="http://schemas.microsoft.com/office/drawing/2014/main" xmlns="" id="{4C8DDEC4-2C9A-4271-BBB3-577233F2E1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" name="Freeform 31">
              <a:extLst>
                <a:ext uri="{FF2B5EF4-FFF2-40B4-BE49-F238E27FC236}">
                  <a16:creationId xmlns:a16="http://schemas.microsoft.com/office/drawing/2014/main" xmlns="" id="{D8DB0C2B-A79C-421F-88AB-DC7B125279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" name="Freeform 32">
              <a:extLst>
                <a:ext uri="{FF2B5EF4-FFF2-40B4-BE49-F238E27FC236}">
                  <a16:creationId xmlns:a16="http://schemas.microsoft.com/office/drawing/2014/main" xmlns="" id="{B3BC96E3-7FEF-4BFD-8E2C-028CB3772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8" name="Freeform 33">
              <a:extLst>
                <a:ext uri="{FF2B5EF4-FFF2-40B4-BE49-F238E27FC236}">
                  <a16:creationId xmlns:a16="http://schemas.microsoft.com/office/drawing/2014/main" xmlns="" id="{E7ED35DB-BAAE-4771-A0A0-65647ACC5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Freeform 34">
              <a:extLst>
                <a:ext uri="{FF2B5EF4-FFF2-40B4-BE49-F238E27FC236}">
                  <a16:creationId xmlns:a16="http://schemas.microsoft.com/office/drawing/2014/main" xmlns="" id="{4407B080-4ED5-43EB-8CCE-B43B336EF6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Freeform 35">
              <a:extLst>
                <a:ext uri="{FF2B5EF4-FFF2-40B4-BE49-F238E27FC236}">
                  <a16:creationId xmlns:a16="http://schemas.microsoft.com/office/drawing/2014/main" xmlns="" id="{8C10C675-F599-45D3-8177-D7F7DEC16C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Freeform 36">
              <a:extLst>
                <a:ext uri="{FF2B5EF4-FFF2-40B4-BE49-F238E27FC236}">
                  <a16:creationId xmlns:a16="http://schemas.microsoft.com/office/drawing/2014/main" xmlns="" id="{E2566A74-B9B1-469F-A373-3B3C60175C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Freeform 37">
              <a:extLst>
                <a:ext uri="{FF2B5EF4-FFF2-40B4-BE49-F238E27FC236}">
                  <a16:creationId xmlns:a16="http://schemas.microsoft.com/office/drawing/2014/main" xmlns="" id="{D108E5CB-8D77-4568-B6FF-2C30321345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Freeform 38">
              <a:extLst>
                <a:ext uri="{FF2B5EF4-FFF2-40B4-BE49-F238E27FC236}">
                  <a16:creationId xmlns:a16="http://schemas.microsoft.com/office/drawing/2014/main" xmlns="" id="{7D8349D8-2AE2-4C78-84ED-22125F147B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0684D86-C9D1-40C3-A9B6-EC935C7312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7" name="Freeform 33">
            <a:extLst>
              <a:ext uri="{FF2B5EF4-FFF2-40B4-BE49-F238E27FC236}">
                <a16:creationId xmlns:a16="http://schemas.microsoft.com/office/drawing/2014/main" xmlns="" id="{1EDF7896-F56A-49DA-90F3-F5CE8B9833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Hatóságok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259632" y="1340768"/>
            <a:ext cx="698477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200" dirty="0" smtClean="0"/>
              <a:t>Az építésügyi hatóság és az építésfelügyeleti hatóság összevonása</a:t>
            </a:r>
          </a:p>
          <a:p>
            <a:endParaRPr lang="hu-HU" sz="2200" dirty="0" smtClean="0"/>
          </a:p>
          <a:p>
            <a:r>
              <a:rPr lang="hu-HU" sz="2200" dirty="0" smtClean="0"/>
              <a:t>Egyes hatósági eljárások átalakítása, kivezetése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építési engedélyezés,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egyszerű bejelentés,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összevont telepítés,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fennmaradási engedélyezés,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használatbavételi,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bontási engedélyezés,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hatósági bizonyítvány kiállítása,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veszélyhelyzet, összehangolt védelmi tevékenység, tömeges bevándorlás okozta válsághelyzet esetén szükségessé váló építési tevékenység tudomásulvételi eljárás,</a:t>
            </a:r>
          </a:p>
          <a:p>
            <a:pPr lvl="1">
              <a:buFont typeface="Wingdings" pitchFamily="2" charset="2"/>
              <a:buChar char="Ø"/>
            </a:pPr>
            <a:r>
              <a:rPr lang="hu-HU" dirty="0" smtClean="0"/>
              <a:t>építésügyi hatósági szolgáltatás</a:t>
            </a:r>
          </a:p>
          <a:p>
            <a:endParaRPr lang="hu-HU" sz="2200" dirty="0" smtClean="0"/>
          </a:p>
          <a:p>
            <a:endParaRPr lang="hu-HU" sz="2200" dirty="0" smtClean="0"/>
          </a:p>
          <a:p>
            <a:endParaRPr lang="hu-HU" sz="2200" dirty="0" smtClean="0"/>
          </a:p>
          <a:p>
            <a:endParaRPr lang="hu-H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Elektronikus ügyintézés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="" xmlns:a16="http://schemas.microsoft.com/office/drawing/2014/main" id="{60AEE641-3702-E589-5DB6-12413CC27429}"/>
              </a:ext>
            </a:extLst>
          </p:cNvPr>
          <p:cNvSpPr txBox="1"/>
          <p:nvPr/>
        </p:nvSpPr>
        <p:spPr>
          <a:xfrm>
            <a:off x="543697" y="1307508"/>
            <a:ext cx="5794041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2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r>
              <a:rPr lang="hu-HU" sz="24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Az elektronikus ügyintézés tovább erősödik</a:t>
            </a:r>
          </a:p>
          <a:p>
            <a:r>
              <a:rPr lang="hu-HU" sz="16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(2023. évi CIII. törvény a digitális államról és a digitális szolgáltatások nyújtásának egyes szabályairól – </a:t>
            </a:r>
            <a:r>
              <a:rPr lang="hu-HU" sz="1600" dirty="0" err="1" smtClean="0">
                <a:latin typeface="Franklin Gothic Book" panose="020B0503020102020204" pitchFamily="34" charset="0"/>
                <a:ea typeface="Aptos" panose="020B0004020202020204" pitchFamily="34" charset="0"/>
              </a:rPr>
              <a:t>Dáptv</a:t>
            </a:r>
            <a:r>
              <a:rPr lang="hu-HU" sz="16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.)</a:t>
            </a:r>
          </a:p>
          <a:p>
            <a:endParaRPr lang="hu-HU" sz="16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r>
              <a:rPr lang="hu-HU" sz="24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A hatóság elektronikus úton tart kapcsolatot:</a:t>
            </a:r>
            <a:endParaRPr lang="hu-HU" sz="16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pPr>
              <a:buFontTx/>
              <a:buChar char="-"/>
            </a:pPr>
            <a:r>
              <a:rPr lang="hu-HU" sz="22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 az elektronikus ügyintésre kötelezettekkel</a:t>
            </a:r>
          </a:p>
          <a:p>
            <a:pPr>
              <a:buFontTx/>
              <a:buChar char="-"/>
            </a:pPr>
            <a:r>
              <a:rPr lang="hu-HU" sz="24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 </a:t>
            </a:r>
            <a:r>
              <a:rPr lang="hu-HU" sz="22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DÁP regisztráció és Rendelkezési nyilvántartás – magánszemélyekkel</a:t>
            </a:r>
          </a:p>
          <a:p>
            <a:endParaRPr lang="hu-HU" sz="8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r>
              <a:rPr lang="hu-HU" sz="22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 </a:t>
            </a:r>
          </a:p>
          <a:p>
            <a:r>
              <a:rPr lang="hu-HU" sz="22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A hatóság kiadmányozáskor a </a:t>
            </a:r>
            <a:r>
              <a:rPr lang="hu-HU" sz="2200" dirty="0" err="1" smtClean="0">
                <a:latin typeface="Franklin Gothic Book" panose="020B0503020102020204" pitchFamily="34" charset="0"/>
                <a:ea typeface="Aptos" panose="020B0004020202020204" pitchFamily="34" charset="0"/>
              </a:rPr>
              <a:t>Dáptv</a:t>
            </a:r>
            <a:r>
              <a:rPr lang="hu-HU" sz="2200" dirty="0" smtClean="0">
                <a:latin typeface="Franklin Gothic Book" panose="020B0503020102020204" pitchFamily="34" charset="0"/>
                <a:ea typeface="Aptos" panose="020B0004020202020204" pitchFamily="34" charset="0"/>
              </a:rPr>
              <a:t>. előírásai szerint aláírást és időbélyegzőt alkalmaz. </a:t>
            </a:r>
          </a:p>
          <a:p>
            <a:endParaRPr lang="hu-HU" sz="16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endParaRPr lang="hu-HU" sz="2200" dirty="0" smtClean="0">
              <a:latin typeface="Franklin Gothic Book" panose="020B0503020102020204" pitchFamily="34" charset="0"/>
              <a:ea typeface="Aptos" panose="020B0004020202020204" pitchFamily="34" charset="0"/>
            </a:endParaRPr>
          </a:p>
          <a:p>
            <a:pPr algn="ctr"/>
            <a:endParaRPr lang="hu-H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algn="ctr"/>
            <a:endParaRPr lang="hu-H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algn="ctr"/>
            <a:endParaRPr lang="hu-H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algn="ctr"/>
            <a:endParaRPr lang="hu-H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A mobilalkalmazásról - Digitális Állampolgárság Program (DÁP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468" y="1912912"/>
            <a:ext cx="2522679" cy="3642857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Főépítész, főmérnök, tájépítész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331640" y="1916832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200" dirty="0" smtClean="0"/>
              <a:t>Önkormányzati főépítész – </a:t>
            </a:r>
            <a:r>
              <a:rPr lang="hu-HU" sz="2200" u="sng" dirty="0" smtClean="0"/>
              <a:t>minden településen </a:t>
            </a:r>
            <a:r>
              <a:rPr lang="hu-HU" sz="2200" dirty="0" smtClean="0"/>
              <a:t>kötelező</a:t>
            </a:r>
          </a:p>
          <a:p>
            <a:endParaRPr lang="hu-HU" sz="1000" dirty="0" smtClean="0"/>
          </a:p>
          <a:p>
            <a:r>
              <a:rPr lang="hu-HU" sz="2200" dirty="0" smtClean="0"/>
              <a:t>Főmérnök - kétszintű: országos - és térségi (</a:t>
            </a:r>
            <a:r>
              <a:rPr lang="hu-HU" sz="2200" u="sng" dirty="0" smtClean="0"/>
              <a:t>vármegyei</a:t>
            </a:r>
            <a:r>
              <a:rPr lang="hu-HU" sz="2200" dirty="0" smtClean="0"/>
              <a:t>) főmérnökök </a:t>
            </a:r>
          </a:p>
          <a:p>
            <a:endParaRPr lang="hu-HU" sz="1000" dirty="0" smtClean="0"/>
          </a:p>
          <a:p>
            <a:pPr lvl="1"/>
            <a:r>
              <a:rPr lang="hu-HU" sz="2200" dirty="0" smtClean="0"/>
              <a:t>Feladata az önkormányzati közlekedési- és közműfejlesztések koordinálására, az elkészült műtárgyak fenntartásának felügyelete.</a:t>
            </a:r>
          </a:p>
          <a:p>
            <a:endParaRPr lang="hu-HU" sz="1000" dirty="0" smtClean="0"/>
          </a:p>
          <a:p>
            <a:r>
              <a:rPr lang="hu-HU" sz="2200" dirty="0" smtClean="0"/>
              <a:t>Tájépítész - az országos főépítész munkáját segíti</a:t>
            </a:r>
          </a:p>
          <a:p>
            <a:endParaRPr lang="hu-H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Tervtanácsok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extBox 15"/>
          <p:cNvSpPr txBox="1"/>
          <p:nvPr/>
        </p:nvSpPr>
        <p:spPr>
          <a:xfrm>
            <a:off x="1619672" y="1772816"/>
            <a:ext cx="6696744" cy="5955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559"/>
              </a:lnSpc>
            </a:pPr>
            <a:r>
              <a:rPr lang="hu-HU" sz="2400" dirty="0" smtClean="0">
                <a:solidFill>
                  <a:srgbClr val="243341"/>
                </a:solidFill>
                <a:latin typeface="+mj-lt"/>
              </a:rPr>
              <a:t>Belső jogorvoslati rendszer kerül bevezetésre és háromszintű lesz a szervezeti rendszer:</a:t>
            </a:r>
          </a:p>
          <a:p>
            <a:pPr>
              <a:lnSpc>
                <a:spcPts val="2559"/>
              </a:lnSpc>
            </a:pP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hu-HU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Országos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Építészeti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Tervtanács</a:t>
            </a: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lvl="0"/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solidFill>
                  <a:srgbClr val="243341"/>
                </a:solidFill>
                <a:latin typeface="+mj-lt"/>
              </a:rPr>
              <a:t> F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ővárosi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és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vármegyei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kormányhivatalokban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működő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területi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építészeti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és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településrendezési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tervtanács</a:t>
            </a: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lvl="0"/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hu-HU" sz="2400" dirty="0" smtClean="0">
                <a:solidFill>
                  <a:srgbClr val="243341"/>
                </a:solidFill>
                <a:latin typeface="+mj-lt"/>
              </a:rPr>
              <a:t> T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elepüléseken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működő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helyi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építészeti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tervtanács</a:t>
            </a:r>
            <a:endParaRPr lang="en-US" sz="2400" dirty="0" smtClean="0">
              <a:solidFill>
                <a:srgbClr val="243341"/>
              </a:solidFill>
              <a:latin typeface="+mj-lt"/>
            </a:endParaRPr>
          </a:p>
          <a:p>
            <a:pPr lvl="0">
              <a:lnSpc>
                <a:spcPts val="2559"/>
              </a:lnSpc>
            </a:pPr>
            <a:endParaRPr lang="en-US" sz="2400" dirty="0" smtClean="0">
              <a:solidFill>
                <a:srgbClr val="243341"/>
              </a:solidFill>
              <a:latin typeface="Lora Bold"/>
            </a:endParaRPr>
          </a:p>
          <a:p>
            <a:pPr>
              <a:lnSpc>
                <a:spcPts val="2559"/>
              </a:lnSpc>
            </a:pP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lnSpc>
                <a:spcPts val="2559"/>
              </a:lnSpc>
            </a:pP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lnSpc>
                <a:spcPts val="2559"/>
              </a:lnSpc>
            </a:pP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lnSpc>
                <a:spcPts val="2559"/>
              </a:lnSpc>
            </a:pP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>
              <a:lnSpc>
                <a:spcPts val="2559"/>
              </a:lnSpc>
            </a:pPr>
            <a:endParaRPr lang="en-US" sz="1599" dirty="0">
              <a:solidFill>
                <a:srgbClr val="243341"/>
              </a:solidFill>
              <a:latin typeface="Lor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Településfejlesztés és területrendezés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259632" y="2132856"/>
            <a:ext cx="72728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200" dirty="0" smtClean="0"/>
              <a:t>HÉSZ feladatainak csökkenése,</a:t>
            </a:r>
          </a:p>
          <a:p>
            <a:r>
              <a:rPr lang="hu-HU" sz="2200" dirty="0" smtClean="0"/>
              <a:t>új parkolási szabályok,</a:t>
            </a:r>
          </a:p>
          <a:p>
            <a:r>
              <a:rPr lang="hu-HU" sz="2200" dirty="0" smtClean="0"/>
              <a:t>új beépítésre szánt területek kijelölésének szigorítása, </a:t>
            </a:r>
          </a:p>
          <a:p>
            <a:r>
              <a:rPr lang="hu-HU" sz="2200" dirty="0" smtClean="0"/>
              <a:t>barnamezős területek előnyben részesítése, zöldfelületi tanúsítvány bevezetése</a:t>
            </a:r>
          </a:p>
          <a:p>
            <a:endParaRPr lang="hu-HU" sz="2200" dirty="0" smtClean="0"/>
          </a:p>
          <a:p>
            <a:r>
              <a:rPr lang="en-US" sz="2200" dirty="0" smtClean="0"/>
              <a:t>A </a:t>
            </a:r>
            <a:r>
              <a:rPr lang="en-US" sz="2200" dirty="0" err="1" smtClean="0"/>
              <a:t>településképi</a:t>
            </a:r>
            <a:r>
              <a:rPr lang="en-US" sz="2200" dirty="0" smtClean="0"/>
              <a:t> </a:t>
            </a:r>
            <a:r>
              <a:rPr lang="hu-HU" sz="2200" dirty="0" smtClean="0"/>
              <a:t>követelmények újra a </a:t>
            </a:r>
            <a:r>
              <a:rPr lang="en-US" sz="2200" dirty="0" err="1" smtClean="0"/>
              <a:t>helyi</a:t>
            </a:r>
            <a:r>
              <a:rPr lang="en-US" sz="2200" dirty="0" smtClean="0"/>
              <a:t> </a:t>
            </a:r>
            <a:r>
              <a:rPr lang="en-US" sz="2200" dirty="0" err="1" smtClean="0"/>
              <a:t>építési</a:t>
            </a:r>
            <a:r>
              <a:rPr lang="en-US" sz="2200" dirty="0" smtClean="0"/>
              <a:t> </a:t>
            </a:r>
            <a:r>
              <a:rPr lang="en-US" sz="2200" dirty="0" err="1" smtClean="0"/>
              <a:t>szabályzatba</a:t>
            </a:r>
            <a:r>
              <a:rPr lang="hu-HU" sz="2200" dirty="0" smtClean="0"/>
              <a:t> kerülnek vissza</a:t>
            </a:r>
          </a:p>
          <a:p>
            <a:endParaRPr lang="hu-HU" sz="2200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907704" y="692696"/>
            <a:ext cx="65527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Kamarák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extBox 15"/>
          <p:cNvSpPr txBox="1"/>
          <p:nvPr/>
        </p:nvSpPr>
        <p:spPr>
          <a:xfrm>
            <a:off x="1619672" y="1772816"/>
            <a:ext cx="6696744" cy="4667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5439" lvl="1" indent="-172720">
              <a:lnSpc>
                <a:spcPts val="2559"/>
              </a:lnSpc>
              <a:buFont typeface="Arial"/>
              <a:buChar char="•"/>
            </a:pPr>
            <a:r>
              <a:rPr lang="hu-HU" sz="2400" dirty="0" smtClean="0">
                <a:solidFill>
                  <a:srgbClr val="243341"/>
                </a:solidFill>
                <a:latin typeface="+mj-lt"/>
              </a:rPr>
              <a:t>k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amarai</a:t>
            </a:r>
            <a:r>
              <a:rPr lang="en-US" sz="2400" dirty="0" smtClean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nyilvántartás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a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főépítészekről</a:t>
            </a: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</a:pPr>
            <a:endParaRPr lang="en-US" sz="2400" dirty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  <a:buFont typeface="Arial"/>
              <a:buChar char="•"/>
            </a:pPr>
            <a:r>
              <a:rPr lang="en-US" sz="2400" dirty="0" err="1">
                <a:solidFill>
                  <a:srgbClr val="243341"/>
                </a:solidFill>
                <a:latin typeface="+mj-lt"/>
              </a:rPr>
              <a:t>főépítészi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tagozat</a:t>
            </a: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</a:pPr>
            <a:endParaRPr lang="en-US" sz="2400" dirty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  <a:buFont typeface="Arial"/>
              <a:buChar char="•"/>
            </a:pPr>
            <a:r>
              <a:rPr lang="en-US" sz="2400" dirty="0" err="1">
                <a:solidFill>
                  <a:srgbClr val="243341"/>
                </a:solidFill>
                <a:latin typeface="+mj-lt"/>
              </a:rPr>
              <a:t>területi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építész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kamara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joga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pótolni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a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nyilatkozatot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,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hogy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építészeti-műszaki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dokumentáció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alapján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készült</a:t>
            </a:r>
            <a:endParaRPr lang="hu-HU" sz="2400" dirty="0" smtClean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</a:pPr>
            <a:endParaRPr lang="en-US" sz="2400" dirty="0">
              <a:solidFill>
                <a:srgbClr val="243341"/>
              </a:solidFill>
              <a:latin typeface="+mj-lt"/>
            </a:endParaRPr>
          </a:p>
          <a:p>
            <a:pPr marL="345439" lvl="1" indent="-172720">
              <a:lnSpc>
                <a:spcPts val="2559"/>
              </a:lnSpc>
              <a:buFont typeface="Arial"/>
              <a:buChar char="•"/>
            </a:pPr>
            <a:r>
              <a:rPr lang="en-US" sz="2400" dirty="0">
                <a:solidFill>
                  <a:srgbClr val="243341"/>
                </a:solidFill>
                <a:latin typeface="+mj-lt"/>
              </a:rPr>
              <a:t>ha a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tervező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úgy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nyilatkozik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,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hogy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hozzájárulását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a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használatbavételhez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nem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adja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meg,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az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építtető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a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nyilatkozat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ellen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az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illetékes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területi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építész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243341"/>
                </a:solidFill>
                <a:latin typeface="+mj-lt"/>
              </a:rPr>
              <a:t>kamarához</a:t>
            </a:r>
            <a:r>
              <a:rPr lang="en-US" sz="2400" dirty="0">
                <a:solidFill>
                  <a:srgbClr val="24334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243341"/>
                </a:solidFill>
                <a:latin typeface="+mj-lt"/>
              </a:rPr>
              <a:t>fordulhat</a:t>
            </a:r>
            <a:endParaRPr lang="en-US" sz="2400" dirty="0">
              <a:solidFill>
                <a:srgbClr val="243341"/>
              </a:solidFill>
              <a:latin typeface="+mj-lt"/>
            </a:endParaRPr>
          </a:p>
          <a:p>
            <a:pPr>
              <a:lnSpc>
                <a:spcPts val="2559"/>
              </a:lnSpc>
            </a:pPr>
            <a:endParaRPr lang="en-US" sz="1599" dirty="0">
              <a:solidFill>
                <a:srgbClr val="243341"/>
              </a:solidFill>
              <a:latin typeface="Lor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artalom helye 2">
            <a:extLst>
              <a:ext uri="{FF2B5EF4-FFF2-40B4-BE49-F238E27FC236}">
                <a16:creationId xmlns="" xmlns:a16="http://schemas.microsoft.com/office/drawing/2014/main" id="{843143EC-961A-43D1-8472-1658B9293D9B}"/>
              </a:ext>
            </a:extLst>
          </p:cNvPr>
          <p:cNvSpPr txBox="1">
            <a:spLocks/>
          </p:cNvSpPr>
          <p:nvPr/>
        </p:nvSpPr>
        <p:spPr>
          <a:xfrm>
            <a:off x="395536" y="1268760"/>
            <a:ext cx="8310712" cy="538178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TÉKA: a településrendezési és építési követelmények alapszabályzatáról - 280/2024. (IX. 30.) Korm. rendelet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Az </a:t>
            </a:r>
            <a:r>
              <a:rPr lang="hu-HU" sz="2200" dirty="0">
                <a:solidFill>
                  <a:srgbClr val="000000"/>
                </a:solidFill>
                <a:latin typeface="+mj-lt"/>
              </a:rPr>
              <a:t>építésügyi hatóságok kijelöléséről és működési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feltételeiről - 237/2024. (VIII. 8.) Korm. rendelet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Az építésügyi hatósági eljárásokról és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ellenőrzésekről - </a:t>
            </a:r>
            <a:r>
              <a:rPr lang="hu-HU" sz="2200" dirty="0" smtClean="0">
                <a:solidFill>
                  <a:srgbClr val="000000"/>
                </a:solidFill>
              </a:rPr>
              <a:t>280/2024. (IX. 30.) Korm. rendelet</a:t>
            </a:r>
            <a:endParaRPr lang="hu-HU" sz="2200" dirty="0" smtClean="0">
              <a:solidFill>
                <a:srgbClr val="000000"/>
              </a:solidFill>
              <a:latin typeface="+mj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Az építésügyi és az örökségvédelmi hatóságnál foglalkoztatott kormánytisztviselők építésügyi vizsgájára és szakmai továbbképzésére vonatkozó részletes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szabályokról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A települési zöldinfrastruktúráról és zöldfelületekről </a:t>
            </a:r>
            <a:endParaRPr lang="hu-HU" sz="2200" dirty="0" smtClean="0">
              <a:solidFill>
                <a:srgbClr val="000000"/>
              </a:solidFill>
              <a:latin typeface="+mj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A reklámeszközök elhelyezésének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részletes szabályairól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Az építészeti és a településrendezési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tervtanácsokról</a:t>
            </a:r>
          </a:p>
        </p:txBody>
      </p:sp>
      <p:sp>
        <p:nvSpPr>
          <p:cNvPr id="11" name="TextBox 3"/>
          <p:cNvSpPr txBox="1"/>
          <p:nvPr/>
        </p:nvSpPr>
        <p:spPr>
          <a:xfrm>
            <a:off x="1907704" y="692696"/>
            <a:ext cx="65527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Végrehajtási rendeletek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31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4666EFB-5859-5686-68E6-BC0D22992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E6B1D298-0AE6-F634-A89C-E7A7B395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törvény (</a:t>
            </a:r>
            <a:r>
              <a:rPr lang="hu-HU" kern="1200" dirty="0" err="1">
                <a:solidFill>
                  <a:srgbClr val="3333CC"/>
                </a:solidFill>
                <a:latin typeface="Franklin Gothic Book" panose="020B0503020102020204" pitchFamily="34" charset="0"/>
              </a:rPr>
              <a:t>Méptv</a:t>
            </a:r>
            <a:r>
              <a:rPr lang="hu-HU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.)</a:t>
            </a:r>
            <a:endParaRPr lang="hu-HU" sz="22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0" name="Tartalom helye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A4228743-6837-09F4-2D27-1A8F370EB6F9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F1BAA673-BB90-7D0A-E888-2766464DDC6B}"/>
              </a:ext>
            </a:extLst>
          </p:cNvPr>
          <p:cNvCxnSpPr>
            <a:cxnSpLocks/>
          </p:cNvCxnSpPr>
          <p:nvPr/>
        </p:nvCxnSpPr>
        <p:spPr>
          <a:xfrm>
            <a:off x="281762" y="1982967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8095E00E-79FA-FD05-4A92-4394B1C80F5B}"/>
              </a:ext>
            </a:extLst>
          </p:cNvPr>
          <p:cNvSpPr/>
          <p:nvPr/>
        </p:nvSpPr>
        <p:spPr>
          <a:xfrm>
            <a:off x="237170" y="2211853"/>
            <a:ext cx="3965944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1.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23.12.30.</a:t>
            </a:r>
            <a:endParaRPr lang="hu-HU" sz="2200" dirty="0"/>
          </a:p>
        </p:txBody>
      </p:sp>
      <p:pic>
        <p:nvPicPr>
          <p:cNvPr id="3" name="Kép 2">
            <a:extLst>
              <a:ext uri="{FF2B5EF4-FFF2-40B4-BE49-F238E27FC236}">
                <a16:creationId xmlns="" xmlns:a16="http://schemas.microsoft.com/office/drawing/2014/main" id="{43BBE5C7-6640-6D67-1A89-691A7D8379C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858" y="2206026"/>
            <a:ext cx="4303379" cy="2320601"/>
          </a:xfrm>
          <a:prstGeom prst="rect">
            <a:avLst/>
          </a:prstGeom>
        </p:spPr>
      </p:pic>
      <p:sp>
        <p:nvSpPr>
          <p:cNvPr id="6" name="Téglalap: lekerekített 5">
            <a:extLst>
              <a:ext uri="{FF2B5EF4-FFF2-40B4-BE49-F238E27FC236}">
                <a16:creationId xmlns="" xmlns:a16="http://schemas.microsoft.com/office/drawing/2014/main" id="{504BBA58-E737-CD56-912C-27E0B32A3CE7}"/>
              </a:ext>
            </a:extLst>
          </p:cNvPr>
          <p:cNvSpPr/>
          <p:nvPr/>
        </p:nvSpPr>
        <p:spPr>
          <a:xfrm>
            <a:off x="281762" y="3547739"/>
            <a:ext cx="396594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2.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24.10.01.</a:t>
            </a:r>
            <a:endParaRPr lang="hu-HU" sz="2200" dirty="0"/>
          </a:p>
        </p:txBody>
      </p:sp>
      <p:sp>
        <p:nvSpPr>
          <p:cNvPr id="12" name="Téglalap: lekerekített 11">
            <a:extLst>
              <a:ext uri="{FF2B5EF4-FFF2-40B4-BE49-F238E27FC236}">
                <a16:creationId xmlns="" xmlns:a16="http://schemas.microsoft.com/office/drawing/2014/main" id="{22BEE910-ACFF-C351-B647-207CC837BD6D}"/>
              </a:ext>
            </a:extLst>
          </p:cNvPr>
          <p:cNvSpPr/>
          <p:nvPr/>
        </p:nvSpPr>
        <p:spPr>
          <a:xfrm>
            <a:off x="4727576" y="5014597"/>
            <a:ext cx="3965944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4.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27.07.01.</a:t>
            </a:r>
            <a:endParaRPr lang="hu-HU" sz="2200" dirty="0"/>
          </a:p>
        </p:txBody>
      </p:sp>
      <p:sp>
        <p:nvSpPr>
          <p:cNvPr id="14" name="Téglalap: lekerekített 13">
            <a:extLst>
              <a:ext uri="{FF2B5EF4-FFF2-40B4-BE49-F238E27FC236}">
                <a16:creationId xmlns="" xmlns:a16="http://schemas.microsoft.com/office/drawing/2014/main" id="{C9D84BED-5A09-E709-5FDD-B8F7B57D1908}"/>
              </a:ext>
            </a:extLst>
          </p:cNvPr>
          <p:cNvSpPr/>
          <p:nvPr/>
        </p:nvSpPr>
        <p:spPr>
          <a:xfrm>
            <a:off x="303685" y="5004303"/>
            <a:ext cx="3965944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3.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26.01.01.</a:t>
            </a:r>
            <a:endParaRPr lang="hu-HU" sz="2200" dirty="0"/>
          </a:p>
        </p:txBody>
      </p:sp>
    </p:spTree>
    <p:extLst>
      <p:ext uri="{BB962C8B-B14F-4D97-AF65-F5344CB8AC3E}">
        <p14:creationId xmlns="" xmlns:p14="http://schemas.microsoft.com/office/powerpoint/2010/main" val="201558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F1FFE5E-B616-5259-9295-559F4735A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1ECEAD79-A235-7453-B176-0AC9A9BC256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73100" y="4095750"/>
            <a:ext cx="8470900" cy="2105025"/>
          </a:xfrm>
        </p:spPr>
        <p:txBody>
          <a:bodyPr>
            <a:noAutofit/>
          </a:bodyPr>
          <a:lstStyle/>
          <a:p>
            <a:pPr algn="ctr"/>
            <a:r>
              <a:rPr lang="hu-HU" sz="2000" b="1" dirty="0">
                <a:latin typeface="Franklin Gothic Book" panose="020B0503020102020204" pitchFamily="34" charset="0"/>
              </a:rPr>
              <a:t>c) </a:t>
            </a:r>
            <a:r>
              <a:rPr lang="hu-HU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A kiemelt beruházásokra vonatkozó szabályok</a:t>
            </a:r>
            <a:r>
              <a:rPr lang="hu-HU" sz="2000" b="1" dirty="0">
                <a:latin typeface="Franklin Gothic Book" panose="020B0503020102020204" pitchFamily="34" charset="0"/>
              </a:rPr>
              <a:t/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/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>d) A nemzeti vagyonról szóló </a:t>
            </a:r>
            <a:r>
              <a:rPr lang="hu-HU" sz="2000" b="1" dirty="0">
                <a:latin typeface="Franklin Gothic Book" panose="020B0503020102020204" pitchFamily="34" charset="0"/>
                <a:hlinkClick r:id="rId2"/>
              </a:rPr>
              <a:t>2011. évi CXCVI. törvény</a:t>
            </a:r>
            <a:r>
              <a:rPr lang="hu-HU" sz="2000" b="1" dirty="0">
                <a:latin typeface="Franklin Gothic Book" panose="020B0503020102020204" pitchFamily="34" charset="0"/>
              </a:rPr>
              <a:t>t (</a:t>
            </a:r>
            <a:r>
              <a:rPr lang="hu-HU" sz="2000" b="1" dirty="0" err="1">
                <a:latin typeface="Franklin Gothic Book" panose="020B0503020102020204" pitchFamily="34" charset="0"/>
              </a:rPr>
              <a:t>Nvt</a:t>
            </a:r>
            <a:r>
              <a:rPr lang="hu-HU" sz="2000" b="1" dirty="0">
                <a:latin typeface="Franklin Gothic Book" panose="020B0503020102020204" pitchFamily="34" charset="0"/>
              </a:rPr>
              <a:t>.) érintő módosítások</a:t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/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>e) Magyarország és egyes kiemelt térségeinek területrendezési tervéről szóló </a:t>
            </a:r>
            <a:r>
              <a:rPr lang="hu-HU" sz="2000" b="1" dirty="0">
                <a:latin typeface="Franklin Gothic Book" panose="020B0503020102020204" pitchFamily="34" charset="0"/>
                <a:hlinkClick r:id="rId3"/>
              </a:rPr>
              <a:t>2018. évi CXXXIX. törvény</a:t>
            </a:r>
            <a:r>
              <a:rPr lang="hu-HU" sz="2000" b="1" dirty="0">
                <a:latin typeface="Franklin Gothic Book" panose="020B0503020102020204" pitchFamily="34" charset="0"/>
              </a:rPr>
              <a:t> (</a:t>
            </a:r>
            <a:r>
              <a:rPr lang="hu-HU" sz="2000" b="1" dirty="0" err="1">
                <a:latin typeface="Franklin Gothic Book" panose="020B0503020102020204" pitchFamily="34" charset="0"/>
              </a:rPr>
              <a:t>MaTrT</a:t>
            </a:r>
            <a:r>
              <a:rPr lang="hu-HU" sz="2000" b="1" dirty="0">
                <a:latin typeface="Franklin Gothic Book" panose="020B0503020102020204" pitchFamily="34" charset="0"/>
              </a:rPr>
              <a:t>) érintő egyes módosítások</a:t>
            </a:r>
            <a:endParaRPr lang="hu-HU" sz="2000" b="1" dirty="0"/>
          </a:p>
        </p:txBody>
      </p:sp>
      <p:sp>
        <p:nvSpPr>
          <p:cNvPr id="2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B30A62BA-CC2F-17CD-75AF-3C939082C447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09E3794F-E831-03F5-F9B0-89589A56FA65}"/>
              </a:ext>
            </a:extLst>
          </p:cNvPr>
          <p:cNvCxnSpPr>
            <a:cxnSpLocks/>
          </p:cNvCxnSpPr>
          <p:nvPr/>
        </p:nvCxnSpPr>
        <p:spPr>
          <a:xfrm>
            <a:off x="281762" y="1982967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AC505586-066E-52C6-F6C4-674883672E86}"/>
              </a:ext>
            </a:extLst>
          </p:cNvPr>
          <p:cNvSpPr/>
          <p:nvPr/>
        </p:nvSpPr>
        <p:spPr>
          <a:xfrm>
            <a:off x="4846453" y="1068567"/>
            <a:ext cx="3965944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1.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23.12.30.</a:t>
            </a:r>
            <a:endParaRPr lang="hu-HU" sz="2200" dirty="0"/>
          </a:p>
        </p:txBody>
      </p:sp>
      <p:sp>
        <p:nvSpPr>
          <p:cNvPr id="5" name="Szöveg helye 3">
            <a:extLst>
              <a:ext uri="{FF2B5EF4-FFF2-40B4-BE49-F238E27FC236}">
                <a16:creationId xmlns="" xmlns:a16="http://schemas.microsoft.com/office/drawing/2014/main" id="{44327A5B-DE4A-BB80-B73A-B5AA373D8CD6}"/>
              </a:ext>
            </a:extLst>
          </p:cNvPr>
          <p:cNvSpPr txBox="1">
            <a:spLocks/>
          </p:cNvSpPr>
          <p:nvPr/>
        </p:nvSpPr>
        <p:spPr>
          <a:xfrm>
            <a:off x="281761" y="2340152"/>
            <a:ext cx="8530635" cy="1999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2000" b="1" dirty="0">
                <a:latin typeface="Franklin Gothic Book" panose="020B0503020102020204" pitchFamily="34" charset="0"/>
              </a:rPr>
              <a:t>a) A hatályba léptető 226. §</a:t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/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>b) Sarkalatossági záradék, illetve </a:t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>az uniós joggal való összefüggéseire vonatkozó szakaszok </a:t>
            </a:r>
            <a:br>
              <a:rPr lang="hu-HU" sz="2000" b="1" dirty="0">
                <a:latin typeface="Franklin Gothic Book" panose="020B0503020102020204" pitchFamily="34" charset="0"/>
              </a:rPr>
            </a:br>
            <a:r>
              <a:rPr lang="hu-HU" sz="2000" b="1" dirty="0">
                <a:latin typeface="Franklin Gothic Book" panose="020B0503020102020204" pitchFamily="34" charset="0"/>
              </a:rPr>
              <a:t>(235-236. §)</a:t>
            </a:r>
            <a:endParaRPr lang="hu-H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6513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77CC428-06B1-80AA-BAFC-5FC93F4E3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9FCCFD04-C95C-F006-290E-99F1FF8F3F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9512" y="1196752"/>
            <a:ext cx="3965575" cy="914400"/>
          </a:xfrm>
        </p:spPr>
        <p:txBody>
          <a:bodyPr>
            <a:noAutofit/>
          </a:bodyPr>
          <a:lstStyle/>
          <a:p>
            <a:r>
              <a:rPr lang="hu-HU" sz="240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Kiemelt (építési) beruházás</a:t>
            </a:r>
            <a:endParaRPr lang="hu-HU" sz="22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5CBD3153-B1DF-D2F3-BA85-6CF2B7A1EB38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323528" y="2060848"/>
            <a:ext cx="8556625" cy="4464050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Kiemelt beruházás</a:t>
            </a: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az egyébként vonatkozó, általános szabályozási rend alóli „kiemelés” közérdek alapján.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Kiemelt jelentőségű ügy</a:t>
            </a: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sajátos eljárási szabályok (pl. határidő, illetékesség, hatáskör) megállapításának lehetősége, a kiemelt beruházással összefüggő közigazgatási hatósági ügyek körére vonatkozik.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Kiemelt építési beruházás</a:t>
            </a: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építésügyi tervrend alóli kivételi lehetőség, sajátos anyagi jogi és kapcsolódó eljárási szabályok megállapításának lehetősége (pl. szintterületi mutató, beépítettség legnagyobb mértéke, épületmagasság).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dirty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a nemzetgazdasági szempontból kiemelt jelentőségű beruházások megvalósításának gyorsításáról és egyszerűsítéséről szóló 2006. évi LIII. törvény (</a:t>
            </a:r>
            <a:r>
              <a:rPr lang="hu-HU" sz="1800" b="1" dirty="0" err="1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Ngtv</a:t>
            </a:r>
            <a:r>
              <a:rPr lang="hu-HU" sz="1800" b="1" dirty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.</a:t>
            </a:r>
            <a:r>
              <a:rPr lang="hu-HU" sz="1800" dirty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) 2023. december 31-én hatályát </a:t>
            </a:r>
            <a:r>
              <a:rPr lang="hu-HU" sz="1800" dirty="0" smtClean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vesztette</a:t>
            </a:r>
            <a:endParaRPr lang="hu-HU" sz="1800" dirty="0">
              <a:solidFill>
                <a:schemeClr val="tx2">
                  <a:lumMod val="50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9382DE7D-6FAA-4AD7-7671-991EF52DAC5C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92001DC1-63F6-DDA9-8075-31A3EF423AC4}"/>
              </a:ext>
            </a:extLst>
          </p:cNvPr>
          <p:cNvCxnSpPr>
            <a:cxnSpLocks/>
          </p:cNvCxnSpPr>
          <p:nvPr/>
        </p:nvCxnSpPr>
        <p:spPr>
          <a:xfrm>
            <a:off x="255321" y="1971313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169B202B-039B-34F4-4494-BA4974DB9D99}"/>
              </a:ext>
            </a:extLst>
          </p:cNvPr>
          <p:cNvSpPr/>
          <p:nvPr/>
        </p:nvSpPr>
        <p:spPr>
          <a:xfrm>
            <a:off x="4846453" y="1032849"/>
            <a:ext cx="3965944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 err="1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Méptv</a:t>
            </a:r>
            <a:r>
              <a:rPr lang="hu-HU" sz="2400" b="1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2400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XIII. fejeztet, 42. cím, 193-201.§ + </a:t>
            </a:r>
            <a:r>
              <a:rPr lang="hu-HU" sz="2400" b="1" dirty="0" err="1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Étv</a:t>
            </a:r>
            <a:r>
              <a:rPr lang="hu-HU" sz="2400" b="1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2400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u-H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440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Két jelentős törvény megalkotása</a:t>
            </a:r>
            <a:endParaRPr lang="hu-HU" dirty="0"/>
          </a:p>
        </p:txBody>
      </p:sp>
      <p:pic>
        <p:nvPicPr>
          <p:cNvPr id="4" name="Tartalom helye 3" descr="A képen öltöny, Emberi arc, ruházat, személy látható&#10;&#10;Automatikusan generált leírás">
            <a:hlinkClick r:id="rId2"/>
            <a:extLst>
              <a:ext uri="{FF2B5EF4-FFF2-40B4-BE49-F238E27FC236}">
                <a16:creationId xmlns:a16="http://schemas.microsoft.com/office/drawing/2014/main" xmlns="" id="{94BC14F1-FEFB-209A-CA1E-BC5678AF06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796136" y="2132856"/>
            <a:ext cx="2418835" cy="2303512"/>
          </a:xfrm>
          <a:prstGeom prst="rect">
            <a:avLst/>
          </a:prstGeom>
        </p:spPr>
      </p:pic>
      <p:sp>
        <p:nvSpPr>
          <p:cNvPr id="5" name="Szöveg helye 3">
            <a:extLst>
              <a:ext uri="{FF2B5EF4-FFF2-40B4-BE49-F238E27FC236}">
                <a16:creationId xmlns:a16="http://schemas.microsoft.com/office/drawing/2014/main" xmlns="" id="{58B71073-52F2-64BF-0F9D-277009C42D3B}"/>
              </a:ext>
            </a:extLst>
          </p:cNvPr>
          <p:cNvSpPr txBox="1">
            <a:spLocks/>
          </p:cNvSpPr>
          <p:nvPr/>
        </p:nvSpPr>
        <p:spPr>
          <a:xfrm>
            <a:off x="5580112" y="4509120"/>
            <a:ext cx="3278277" cy="2905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300" dirty="0" smtClean="0">
                <a:latin typeface="Franklin Gothic Book" panose="020B0503020102020204" pitchFamily="34" charset="0"/>
              </a:rPr>
              <a:t>Kép </a:t>
            </a:r>
            <a:r>
              <a:rPr lang="hu-HU" sz="1300" dirty="0">
                <a:latin typeface="Franklin Gothic Book" panose="020B0503020102020204" pitchFamily="34" charset="0"/>
              </a:rPr>
              <a:t>forrás: </a:t>
            </a:r>
            <a:r>
              <a:rPr lang="hu-HU" sz="1300" dirty="0">
                <a:latin typeface="Franklin Gothic Book" panose="020B0503020102020204" pitchFamily="34" charset="0"/>
                <a:hlinkClick r:id="rId4"/>
              </a:rPr>
              <a:t>Lázár János Facebook oldala</a:t>
            </a:r>
            <a:r>
              <a:rPr lang="hu-HU" sz="1400" dirty="0">
                <a:latin typeface="Franklin Gothic Book" panose="020B0503020102020204" pitchFamily="34" charset="0"/>
              </a:rPr>
              <a:t/>
            </a:r>
            <a:br>
              <a:rPr lang="hu-HU" sz="1400" dirty="0">
                <a:latin typeface="Franklin Gothic Book" panose="020B0503020102020204" pitchFamily="34" charset="0"/>
              </a:rPr>
            </a:br>
            <a:endParaRPr lang="hu-HU" sz="1400" dirty="0">
              <a:latin typeface="Franklin Gothic Book" panose="020B05030201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xmlns="" id="{3A68167B-2259-796C-BD6D-B0D3F6613AC0}"/>
              </a:ext>
            </a:extLst>
          </p:cNvPr>
          <p:cNvSpPr txBox="1">
            <a:spLocks/>
          </p:cNvSpPr>
          <p:nvPr/>
        </p:nvSpPr>
        <p:spPr>
          <a:xfrm>
            <a:off x="899592" y="2276872"/>
            <a:ext cx="4267644" cy="121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Állami építési beruházások rendjéről szóló 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2023. évi LXIX. törvény (</a:t>
            </a:r>
            <a:r>
              <a:rPr kumimoji="0" lang="hu-H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Ábtv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.)</a:t>
            </a: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xmlns="" id="{A9ED0BC1-59F2-4878-41AC-AAEDCBDC0AFC}"/>
              </a:ext>
            </a:extLst>
          </p:cNvPr>
          <p:cNvSpPr txBox="1">
            <a:spLocks/>
          </p:cNvSpPr>
          <p:nvPr/>
        </p:nvSpPr>
        <p:spPr>
          <a:xfrm>
            <a:off x="899592" y="4005064"/>
            <a:ext cx="4608512" cy="9361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magyar építészetről szóló 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2023. évi C. törvény (</a:t>
            </a:r>
            <a:r>
              <a:rPr kumimoji="0" lang="hu-H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Méptv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.)</a:t>
            </a:r>
            <a:endParaRPr kumimoji="0" lang="hu-HU" sz="2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763688" y="5301208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Mindkettő jelentős késéssel került az Országgyűlés elé, az egyeztetések miatt.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B4F881A-893A-FDB7-5FEF-3B25F5426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9CB5A152-2FC7-5F54-00F5-986619DF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19" y="931755"/>
            <a:ext cx="3965944" cy="914391"/>
          </a:xfrm>
        </p:spPr>
        <p:txBody>
          <a:bodyPr>
            <a:noAutofit/>
          </a:bodyPr>
          <a:lstStyle/>
          <a:p>
            <a:r>
              <a:rPr lang="hu-HU" sz="240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Kiemelt beruházások</a:t>
            </a:r>
            <a:endParaRPr lang="hu-HU" sz="22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50CC4D94-3DB7-31BB-2358-0BE17C0B4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19" y="2103005"/>
            <a:ext cx="8557076" cy="4465207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közcélú kiemelt beruházás</a:t>
            </a:r>
            <a:b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magáncélú kiemelt beruházás</a:t>
            </a:r>
            <a:b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irányadó területrendezési, építésügyi – és örökségvédelmi – szabályozástól eltérő szabályokat lehet megállapítani törvényben vagy kormányrendeletben. Közcélú kiemelt beruházásra az országos tűzvédelmi és környezetvédelmi követelményektől is eltérő követelmény állapítható meg. A kivételi lehetőség értelemszerűen vonatkozik az alacsonyabb szintű jogszabályokra, önkormányzati rendeletekre, külön is nevesítve a helyi védelmeket, tilalmakat, az építési, telekalakítási és változtatási tilalmat.</a:t>
            </a: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0720E979-E1A0-3B6C-3E93-5C71DC7EE321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B193E489-A125-F822-53F2-6641C9E55A6D}"/>
              </a:ext>
            </a:extLst>
          </p:cNvPr>
          <p:cNvCxnSpPr>
            <a:cxnSpLocks/>
          </p:cNvCxnSpPr>
          <p:nvPr/>
        </p:nvCxnSpPr>
        <p:spPr>
          <a:xfrm>
            <a:off x="255321" y="1971313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1F8EF3EA-D6E9-A79B-1E2F-FC8E122B7B78}"/>
              </a:ext>
            </a:extLst>
          </p:cNvPr>
          <p:cNvSpPr/>
          <p:nvPr/>
        </p:nvSpPr>
        <p:spPr>
          <a:xfrm>
            <a:off x="4846453" y="1032849"/>
            <a:ext cx="3965944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 err="1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Méptv</a:t>
            </a:r>
            <a:r>
              <a:rPr lang="hu-HU" sz="2400" b="1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2400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XIII. fejeztet, 42. cím, 193-201.§ + </a:t>
            </a:r>
            <a:r>
              <a:rPr lang="hu-HU" sz="2400" b="1" dirty="0" err="1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Étv</a:t>
            </a:r>
            <a:r>
              <a:rPr lang="hu-HU" sz="2400" b="1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2400" dirty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u-HU" sz="2200" dirty="0">
              <a:solidFill>
                <a:schemeClr val="tx1"/>
              </a:solidFill>
            </a:endParaRPr>
          </a:p>
        </p:txBody>
      </p:sp>
      <p:graphicFrame>
        <p:nvGraphicFramePr>
          <p:cNvPr id="6" name="Táblázat 5">
            <a:extLst>
              <a:ext uri="{FF2B5EF4-FFF2-40B4-BE49-F238E27FC236}">
                <a16:creationId xmlns="" xmlns:a16="http://schemas.microsoft.com/office/drawing/2014/main" id="{4C405EFA-4B0F-7D27-3CA6-28DD5E59D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28580627"/>
              </p:ext>
            </p:extLst>
          </p:nvPr>
        </p:nvGraphicFramePr>
        <p:xfrm>
          <a:off x="182717" y="832593"/>
          <a:ext cx="8705962" cy="5842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81">
                  <a:extLst>
                    <a:ext uri="{9D8B030D-6E8A-4147-A177-3AD203B41FA5}">
                      <a16:colId xmlns="" xmlns:a16="http://schemas.microsoft.com/office/drawing/2014/main" val="2063988603"/>
                    </a:ext>
                  </a:extLst>
                </a:gridCol>
                <a:gridCol w="4352981">
                  <a:extLst>
                    <a:ext uri="{9D8B030D-6E8A-4147-A177-3AD203B41FA5}">
                      <a16:colId xmlns="" xmlns:a16="http://schemas.microsoft.com/office/drawing/2014/main" val="1025026841"/>
                    </a:ext>
                  </a:extLst>
                </a:gridCol>
              </a:tblGrid>
              <a:tr h="715846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Közcélú </a:t>
                      </a:r>
                      <a:b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kiemelt beruházás</a:t>
                      </a:r>
                      <a:endParaRPr lang="hu-HU" sz="1800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Magáncélú </a:t>
                      </a:r>
                      <a:b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hu-HU" sz="18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kiemelt beruházás</a:t>
                      </a:r>
                      <a:endParaRPr lang="hu-HU" sz="1800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4110893"/>
                  </a:ext>
                </a:extLst>
              </a:tr>
              <a:tr h="1780219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a kiemelt beruházá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s helyszínére és közvetlen környezetére vonatkozóan </a:t>
                      </a:r>
                      <a:r>
                        <a:rPr lang="hu-HU" sz="18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törvényben vagy miniszteri rendeletben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foglalt </a:t>
                      </a:r>
                      <a:r>
                        <a:rPr lang="hu-HU" sz="1800" b="1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területrendezési követelmények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törvényben vagy kormányrendeletben foglalt </a:t>
                      </a:r>
                      <a:r>
                        <a:rPr lang="hu-HU" sz="1800" b="1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településrendezési, építési, településképi és telekalakítási követelmények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törvényben vagy kormányrendeletben foglalt </a:t>
                      </a:r>
                      <a:r>
                        <a:rPr lang="hu-HU" sz="1800" b="1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örökségvédelmi követelmények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kormányrendeletbe foglalt </a:t>
                      </a:r>
                      <a:r>
                        <a:rPr lang="hu-HU" sz="1800" b="1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fás szárú növények</a:t>
                      </a: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re vonatkozó 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követelmények</a:t>
                      </a:r>
                      <a:endParaRPr lang="hu-HU" sz="1800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59349486"/>
                  </a:ext>
                </a:extLst>
              </a:tr>
              <a:tr h="112940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miniszteri rendelet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ben foglalt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országos tűzvédelmi követelmények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továbbá a kormányrendeletben vagy miniszteri rendeletben foglalt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környezetvédelmi követelmények</a:t>
                      </a:r>
                      <a:endParaRPr lang="hu-HU" sz="1800" b="1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80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0179390"/>
                  </a:ext>
                </a:extLst>
              </a:tr>
              <a:tr h="1243090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helyi építési szabályzat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ban foglalt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településrendezési, építési és telekalakítási követelmény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az </a:t>
                      </a:r>
                      <a:r>
                        <a:rPr lang="hu-HU" sz="18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önkormányzati rendelet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ben foglalt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településképi követelmények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hez, valamint a helyi önkormányzat által megállapított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helyi védelem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re, helyi emlékekre és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fás szárú növények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re vonatkozó követelmények</a:t>
                      </a:r>
                      <a:endParaRPr lang="hu-HU" sz="1800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97404721"/>
                  </a:ext>
                </a:extLst>
              </a:tr>
              <a:tr h="551363">
                <a:tc gridSpan="2">
                  <a:txBody>
                    <a:bodyPr/>
                    <a:lstStyle/>
                    <a:p>
                      <a:pPr algn="ctr"/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változtatási tilalom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, valamint a </a:t>
                      </a:r>
                      <a:r>
                        <a:rPr lang="hu-HU" sz="1800" b="1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telekalakítási és építési tilalom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alkalmazását kizárhatja, amely alapján az eljáró hatóság a tilalmat figyelmen kívül hagyja</a:t>
                      </a:r>
                      <a:endParaRPr lang="hu-HU" sz="18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8686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3494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A8A3AC8-0C6C-3062-5ACE-1FFE380DB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771009F5-89C8-C200-0781-4CCB56D7A06A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0" y="2070100"/>
            <a:ext cx="8313738" cy="4286250"/>
          </a:xfrm>
        </p:spPr>
        <p:txBody>
          <a:bodyPr>
            <a:noAutofit/>
          </a:bodyPr>
          <a:lstStyle/>
          <a:p>
            <a:pPr algn="ctr"/>
            <a:r>
              <a:rPr lang="hu-HU" sz="2200" dirty="0">
                <a:latin typeface="Franklin Gothic Book" panose="020B0503020102020204" pitchFamily="34" charset="0"/>
              </a:rPr>
              <a:t/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- a II. rész („A Személyi építésjog”) első szerkezeti egysége, a III. fejezet az </a:t>
            </a:r>
            <a:r>
              <a:rPr lang="hu-HU" sz="2200" b="1" dirty="0">
                <a:latin typeface="Franklin Gothic Book" panose="020B0503020102020204" pitchFamily="34" charset="0"/>
              </a:rPr>
              <a:t>állam és a helyi önkormányzatok építésügyi és műemlékvédelmi feladatai</a:t>
            </a:r>
            <a:r>
              <a:rPr lang="hu-HU" sz="2200" dirty="0">
                <a:latin typeface="Franklin Gothic Book" panose="020B0503020102020204" pitchFamily="34" charset="0"/>
              </a:rPr>
              <a:t>;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/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- a VI. fejezet: építészeti és településrendezési </a:t>
            </a:r>
            <a:r>
              <a:rPr lang="hu-HU" sz="2200" b="1" dirty="0">
                <a:latin typeface="Franklin Gothic Book" panose="020B0503020102020204" pitchFamily="34" charset="0"/>
              </a:rPr>
              <a:t>tervtanácsok</a:t>
            </a:r>
            <a:r>
              <a:rPr lang="hu-HU" sz="2200" dirty="0">
                <a:latin typeface="Franklin Gothic Book" panose="020B0503020102020204" pitchFamily="34" charset="0"/>
              </a:rPr>
              <a:t>;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/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- a VII. fejezet: az </a:t>
            </a:r>
            <a:r>
              <a:rPr lang="hu-HU" sz="2200" b="1" dirty="0">
                <a:latin typeface="Franklin Gothic Book" panose="020B0503020102020204" pitchFamily="34" charset="0"/>
              </a:rPr>
              <a:t>építési folyamat résztvevői és felelősségük</a:t>
            </a:r>
            <a:r>
              <a:rPr lang="hu-HU" sz="2200" dirty="0">
                <a:latin typeface="Franklin Gothic Book" panose="020B0503020102020204" pitchFamily="34" charset="0"/>
              </a:rPr>
              <a:t>;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/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- a III. rész („A dologi építésjog”) első szerkezeti egysége, a VIII. fejezet a </a:t>
            </a:r>
            <a:r>
              <a:rPr lang="hu-HU" sz="2200" b="1" dirty="0">
                <a:latin typeface="Franklin Gothic Book" panose="020B0503020102020204" pitchFamily="34" charset="0"/>
              </a:rPr>
              <a:t>településfejlesztés és a településrendezés</a:t>
            </a:r>
            <a:r>
              <a:rPr lang="hu-HU" sz="2200" dirty="0">
                <a:latin typeface="Franklin Gothic Book" panose="020B0503020102020204" pitchFamily="34" charset="0"/>
              </a:rPr>
              <a:t> törvényi szintű szabályai</a:t>
            </a: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BCCFF8CD-66E2-151A-5D36-A7E82F5DD25A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070E987E-FA96-5D6E-1F2B-1A11E34D7B55}"/>
              </a:ext>
            </a:extLst>
          </p:cNvPr>
          <p:cNvCxnSpPr>
            <a:cxnSpLocks/>
          </p:cNvCxnSpPr>
          <p:nvPr/>
        </p:nvCxnSpPr>
        <p:spPr>
          <a:xfrm>
            <a:off x="281762" y="1927183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églalap: lekerekített 2">
            <a:extLst>
              <a:ext uri="{FF2B5EF4-FFF2-40B4-BE49-F238E27FC236}">
                <a16:creationId xmlns="" xmlns:a16="http://schemas.microsoft.com/office/drawing/2014/main" id="{84D1C58D-8055-1BC6-2615-3F7F434738EC}"/>
              </a:ext>
            </a:extLst>
          </p:cNvPr>
          <p:cNvSpPr/>
          <p:nvPr/>
        </p:nvSpPr>
        <p:spPr>
          <a:xfrm>
            <a:off x="4571999" y="989073"/>
            <a:ext cx="396594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2.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24.10.01.</a:t>
            </a:r>
            <a:endParaRPr lang="hu-HU" sz="2200" dirty="0"/>
          </a:p>
        </p:txBody>
      </p:sp>
      <p:sp>
        <p:nvSpPr>
          <p:cNvPr id="9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 txBox="1">
            <a:spLocks/>
          </p:cNvSpPr>
          <p:nvPr/>
        </p:nvSpPr>
        <p:spPr>
          <a:xfrm>
            <a:off x="395536" y="1124744"/>
            <a:ext cx="4352925" cy="825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A 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magyar építészetről szóló 2023. évi C. törvény</a:t>
            </a: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16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7D0AC9E-A721-3EE9-4D4F-CD86E33D4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40108BA1-BEA8-6663-CEF6-77DD3E82C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3" y="2133600"/>
            <a:ext cx="7994848" cy="37776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u-HU" sz="2200" dirty="0">
                <a:latin typeface="Franklin Gothic Book" panose="020B0503020102020204" pitchFamily="34" charset="0"/>
              </a:rPr>
              <a:t>- a IX. fejezet: az </a:t>
            </a:r>
            <a:r>
              <a:rPr lang="hu-HU" sz="2200" b="1" dirty="0">
                <a:latin typeface="Franklin Gothic Book" panose="020B0503020102020204" pitchFamily="34" charset="0"/>
              </a:rPr>
              <a:t>országos és a helyi településkép-védelem</a:t>
            </a:r>
            <a:r>
              <a:rPr lang="hu-HU" sz="2200" dirty="0">
                <a:latin typeface="Franklin Gothic Book" panose="020B0503020102020204" pitchFamily="34" charset="0"/>
              </a:rPr>
              <a:t> (ideértve a reklámszabályozást is) új törvényi rendelkezései (</a:t>
            </a:r>
            <a:r>
              <a:rPr lang="hu-HU" sz="2200" i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hatályát veszti a településkép védelméről szóló 2016. évi LXXIV. törvény</a:t>
            </a:r>
            <a:r>
              <a:rPr lang="hu-HU" sz="2200" dirty="0">
                <a:latin typeface="Franklin Gothic Book" panose="020B0503020102020204" pitchFamily="34" charset="0"/>
              </a:rPr>
              <a:t>);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 smtClean="0">
                <a:latin typeface="Franklin Gothic Book" panose="020B0503020102020204" pitchFamily="34" charset="0"/>
              </a:rPr>
              <a:t>- </a:t>
            </a:r>
            <a:r>
              <a:rPr lang="hu-HU" sz="2200" dirty="0">
                <a:latin typeface="Franklin Gothic Book" panose="020B0503020102020204" pitchFamily="34" charset="0"/>
              </a:rPr>
              <a:t>a X-XI. fejezetek: a </a:t>
            </a:r>
            <a:r>
              <a:rPr lang="hu-HU" sz="2200" b="1" dirty="0">
                <a:latin typeface="Franklin Gothic Book" panose="020B0503020102020204" pitchFamily="34" charset="0"/>
              </a:rPr>
              <a:t>műemlékvédelem</a:t>
            </a:r>
            <a:r>
              <a:rPr lang="hu-HU" sz="2200" dirty="0">
                <a:latin typeface="Franklin Gothic Book" panose="020B0503020102020204" pitchFamily="34" charset="0"/>
              </a:rPr>
              <a:t>, valamint az emlékhelyek védelme - a kulturális örökség védelméről szóló 2001. évi LXIV. törvényből (</a:t>
            </a:r>
            <a:r>
              <a:rPr lang="hu-HU" sz="2200" dirty="0" err="1">
                <a:latin typeface="Franklin Gothic Book" panose="020B0503020102020204" pitchFamily="34" charset="0"/>
              </a:rPr>
              <a:t>Kötv</a:t>
            </a:r>
            <a:r>
              <a:rPr lang="hu-HU" sz="2200" dirty="0">
                <a:latin typeface="Franklin Gothic Book" panose="020B0503020102020204" pitchFamily="34" charset="0"/>
              </a:rPr>
              <a:t>.) törlésre kerülnek e két szakterület rendelkezései – </a:t>
            </a:r>
            <a:r>
              <a:rPr lang="hu-HU" sz="2200" i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a </a:t>
            </a:r>
            <a:r>
              <a:rPr lang="hu-HU" sz="2200" i="1" dirty="0" err="1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Kötv</a:t>
            </a:r>
            <a:r>
              <a:rPr lang="hu-HU" sz="2200" i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. csak a régészeti örökségvédelemmel kapcsolatos törvényi rendelkezéseket fogja tartalmazni</a:t>
            </a:r>
            <a:r>
              <a:rPr lang="hu-HU" sz="2200" dirty="0">
                <a:latin typeface="Franklin Gothic Book" panose="020B0503020102020204" pitchFamily="34" charset="0"/>
              </a:rPr>
              <a:t>;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 smtClean="0">
                <a:latin typeface="Franklin Gothic Book" panose="020B0503020102020204" pitchFamily="34" charset="0"/>
              </a:rPr>
              <a:t>- </a:t>
            </a:r>
            <a:r>
              <a:rPr lang="hu-HU" sz="2200" dirty="0">
                <a:latin typeface="Franklin Gothic Book" panose="020B0503020102020204" pitchFamily="34" charset="0"/>
              </a:rPr>
              <a:t>a XII. fejezet: az </a:t>
            </a:r>
            <a:r>
              <a:rPr lang="hu-HU" sz="2200" b="1" dirty="0">
                <a:latin typeface="Franklin Gothic Book" panose="020B0503020102020204" pitchFamily="34" charset="0"/>
              </a:rPr>
              <a:t>építésügyi hatóságok eljárásai</a:t>
            </a:r>
            <a:r>
              <a:rPr lang="hu-HU" sz="2200" dirty="0">
                <a:latin typeface="Franklin Gothic Book" panose="020B0503020102020204" pitchFamily="34" charset="0"/>
              </a:rPr>
              <a:t> és a használatba vett építmények fenntartása;</a:t>
            </a: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FF29BED3-B86F-785B-F649-73A20EA9FBBE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F288E737-5329-A10E-8A80-CFA5E6BAA762}"/>
              </a:ext>
            </a:extLst>
          </p:cNvPr>
          <p:cNvCxnSpPr>
            <a:cxnSpLocks/>
          </p:cNvCxnSpPr>
          <p:nvPr/>
        </p:nvCxnSpPr>
        <p:spPr>
          <a:xfrm>
            <a:off x="281762" y="1937815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églalap: lekerekített 2">
            <a:extLst>
              <a:ext uri="{FF2B5EF4-FFF2-40B4-BE49-F238E27FC236}">
                <a16:creationId xmlns="" xmlns:a16="http://schemas.microsoft.com/office/drawing/2014/main" id="{CB2E2DC0-C155-084F-E070-CF8ADF35FC36}"/>
              </a:ext>
            </a:extLst>
          </p:cNvPr>
          <p:cNvSpPr/>
          <p:nvPr/>
        </p:nvSpPr>
        <p:spPr>
          <a:xfrm>
            <a:off x="4590151" y="1023415"/>
            <a:ext cx="396594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2.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24.10.01.</a:t>
            </a:r>
            <a:endParaRPr lang="hu-HU" sz="2200" dirty="0"/>
          </a:p>
        </p:txBody>
      </p:sp>
      <p:sp>
        <p:nvSpPr>
          <p:cNvPr id="10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757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7A96B1-FF5C-D3D5-5CF5-07379A8A6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965493D7-0BD9-8D99-9142-3A904FDB6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1" y="2133600"/>
            <a:ext cx="7202760" cy="37776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u-HU" sz="2000" dirty="0">
                <a:latin typeface="Franklin Gothic Book" panose="020B0503020102020204" pitchFamily="34" charset="0"/>
              </a:rPr>
              <a:t>A törvény lényegének 2024. október 1-jei hatálybalépését – a kellő felkészülési idő mellett – egyébiránt az indokolta, hogy egy időben lépjen hatályba </a:t>
            </a:r>
            <a:r>
              <a:rPr lang="hu-HU" sz="2000" b="1" dirty="0">
                <a:latin typeface="Franklin Gothic Book" panose="020B0503020102020204" pitchFamily="34" charset="0"/>
              </a:rPr>
              <a:t>az ingatlan-nyilvántartásról szóló 2021. évi C. törvény</a:t>
            </a:r>
            <a:r>
              <a:rPr lang="hu-HU" sz="2000" dirty="0">
                <a:latin typeface="Franklin Gothic Book" panose="020B0503020102020204" pitchFamily="34" charset="0"/>
              </a:rPr>
              <a:t> (új </a:t>
            </a:r>
            <a:r>
              <a:rPr lang="hu-HU" sz="2000" dirty="0" err="1">
                <a:latin typeface="Franklin Gothic Book" panose="020B0503020102020204" pitchFamily="34" charset="0"/>
              </a:rPr>
              <a:t>Inytv</a:t>
            </a:r>
            <a:r>
              <a:rPr lang="hu-HU" sz="2000" dirty="0">
                <a:latin typeface="Franklin Gothic Book" panose="020B0503020102020204" pitchFamily="34" charset="0"/>
              </a:rPr>
              <a:t>.) rendelkezéseivel. </a:t>
            </a:r>
            <a:endParaRPr lang="hu-HU" sz="2000" dirty="0" smtClean="0">
              <a:latin typeface="Franklin Gothic Book" panose="020B0503020102020204" pitchFamily="34" charset="0"/>
            </a:endParaRPr>
          </a:p>
          <a:p>
            <a:pPr algn="ctr">
              <a:buNone/>
            </a:pPr>
            <a:r>
              <a:rPr lang="hu-HU" sz="2000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Ez nem valósult meg- további csúszás</a:t>
            </a:r>
            <a:r>
              <a:rPr lang="hu-HU" sz="2000" dirty="0">
                <a:solidFill>
                  <a:srgbClr val="FF0000"/>
                </a:solidFill>
                <a:latin typeface="Franklin Gothic Book" panose="020B0503020102020204" pitchFamily="34" charset="0"/>
              </a:rPr>
              <a:t/>
            </a:r>
            <a:br>
              <a:rPr lang="hu-HU" sz="2000" dirty="0">
                <a:solidFill>
                  <a:srgbClr val="FF0000"/>
                </a:solidFill>
                <a:latin typeface="Franklin Gothic Book" panose="020B0503020102020204" pitchFamily="34" charset="0"/>
              </a:rPr>
            </a:br>
            <a:r>
              <a:rPr lang="hu-HU" sz="2000" dirty="0">
                <a:latin typeface="Franklin Gothic Book" panose="020B0503020102020204" pitchFamily="34" charset="0"/>
              </a:rPr>
              <a:t/>
            </a:r>
            <a:br>
              <a:rPr lang="hu-HU" sz="2000" dirty="0">
                <a:latin typeface="Franklin Gothic Book" panose="020B0503020102020204" pitchFamily="34" charset="0"/>
              </a:rPr>
            </a:br>
            <a:r>
              <a:rPr lang="hu-HU" sz="2000" dirty="0">
                <a:latin typeface="Franklin Gothic Book" panose="020B0503020102020204" pitchFamily="34" charset="0"/>
              </a:rPr>
              <a:t>Az </a:t>
            </a:r>
            <a:r>
              <a:rPr lang="hu-HU" sz="2000" b="1" dirty="0">
                <a:latin typeface="Franklin Gothic Book" panose="020B0503020102020204" pitchFamily="34" charset="0"/>
              </a:rPr>
              <a:t>alsóbb szintű jogszabályok</a:t>
            </a:r>
            <a:r>
              <a:rPr lang="hu-HU" sz="2000" dirty="0">
                <a:latin typeface="Franklin Gothic Book" panose="020B0503020102020204" pitchFamily="34" charset="0"/>
              </a:rPr>
              <a:t> többsége is </a:t>
            </a:r>
            <a:r>
              <a:rPr lang="hu-HU" sz="2000" dirty="0" smtClean="0">
                <a:latin typeface="Franklin Gothic Book" panose="020B0503020102020204" pitchFamily="34" charset="0"/>
              </a:rPr>
              <a:t>2024</a:t>
            </a:r>
            <a:r>
              <a:rPr lang="hu-HU" sz="2000" dirty="0">
                <a:latin typeface="Franklin Gothic Book" panose="020B0503020102020204" pitchFamily="34" charset="0"/>
              </a:rPr>
              <a:t>. október 1-jén </a:t>
            </a:r>
            <a:r>
              <a:rPr lang="hu-HU" sz="2000" dirty="0" smtClean="0">
                <a:latin typeface="Franklin Gothic Book" panose="020B0503020102020204" pitchFamily="34" charset="0"/>
              </a:rPr>
              <a:t>lépett</a:t>
            </a:r>
            <a:r>
              <a:rPr lang="hu-HU" sz="2000" dirty="0">
                <a:latin typeface="Franklin Gothic Book" panose="020B0503020102020204" pitchFamily="34" charset="0"/>
              </a:rPr>
              <a:t> </a:t>
            </a:r>
            <a:r>
              <a:rPr lang="hu-HU" sz="2000" dirty="0" smtClean="0">
                <a:latin typeface="Franklin Gothic Book" panose="020B0503020102020204" pitchFamily="34" charset="0"/>
              </a:rPr>
              <a:t>hatályba.</a:t>
            </a:r>
          </a:p>
          <a:p>
            <a:pPr algn="ctr">
              <a:buNone/>
            </a:pPr>
            <a:r>
              <a:rPr lang="hu-HU" sz="2000" dirty="0" smtClean="0">
                <a:latin typeface="Franklin Gothic Book" panose="020B0503020102020204" pitchFamily="34" charset="0"/>
              </a:rPr>
              <a:t>A tervezet szerint 38 rendelet készül a részletszabályokról.</a:t>
            </a:r>
          </a:p>
          <a:p>
            <a:pPr algn="ctr">
              <a:buNone/>
            </a:pPr>
            <a:endParaRPr lang="hu-HU" sz="2000" dirty="0" smtClean="0">
              <a:latin typeface="Franklin Gothic Book" panose="020B0503020102020204" pitchFamily="34" charset="0"/>
            </a:endParaRPr>
          </a:p>
          <a:p>
            <a:pPr algn="ctr">
              <a:buNone/>
            </a:pPr>
            <a:endParaRPr lang="hu-HU" sz="2000" dirty="0">
              <a:latin typeface="Franklin Gothic Book" panose="020B0503020102020204" pitchFamily="34" charset="0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C9EC0A03-60FD-F699-283B-E36A303FAB9E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68578EEE-6E4C-4F56-C6D2-F8C9ABC93E85}"/>
              </a:ext>
            </a:extLst>
          </p:cNvPr>
          <p:cNvCxnSpPr>
            <a:cxnSpLocks/>
          </p:cNvCxnSpPr>
          <p:nvPr/>
        </p:nvCxnSpPr>
        <p:spPr>
          <a:xfrm>
            <a:off x="255321" y="1949448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zöveg helye 3">
            <a:extLst>
              <a:ext uri="{FF2B5EF4-FFF2-40B4-BE49-F238E27FC236}">
                <a16:creationId xmlns="" xmlns:a16="http://schemas.microsoft.com/office/drawing/2014/main" id="{B49C7D60-E5B4-C4C1-A57A-B4C8FC6B62F8}"/>
              </a:ext>
            </a:extLst>
          </p:cNvPr>
          <p:cNvSpPr txBox="1">
            <a:spLocks/>
          </p:cNvSpPr>
          <p:nvPr/>
        </p:nvSpPr>
        <p:spPr>
          <a:xfrm>
            <a:off x="4831492" y="4576758"/>
            <a:ext cx="3897839" cy="19914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2200" dirty="0">
              <a:latin typeface="Franklin Gothic Book" panose="020B0503020102020204" pitchFamily="34" charset="0"/>
            </a:endParaRPr>
          </a:p>
        </p:txBody>
      </p:sp>
      <p:cxnSp>
        <p:nvCxnSpPr>
          <p:cNvPr id="9" name="Egyenes összekötő 8">
            <a:extLst>
              <a:ext uri="{FF2B5EF4-FFF2-40B4-BE49-F238E27FC236}">
                <a16:creationId xmlns="" xmlns:a16="http://schemas.microsoft.com/office/drawing/2014/main" id="{6B60C200-E277-6E71-05A1-D94EC8A572D3}"/>
              </a:ext>
            </a:extLst>
          </p:cNvPr>
          <p:cNvCxnSpPr>
            <a:cxnSpLocks/>
          </p:cNvCxnSpPr>
          <p:nvPr/>
        </p:nvCxnSpPr>
        <p:spPr>
          <a:xfrm>
            <a:off x="1403648" y="5805264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églalap: lekerekített 5">
            <a:extLst>
              <a:ext uri="{FF2B5EF4-FFF2-40B4-BE49-F238E27FC236}">
                <a16:creationId xmlns="" xmlns:a16="http://schemas.microsoft.com/office/drawing/2014/main" id="{9A5436F4-769F-2DC8-0601-5F14BC5FC183}"/>
              </a:ext>
            </a:extLst>
          </p:cNvPr>
          <p:cNvSpPr/>
          <p:nvPr/>
        </p:nvSpPr>
        <p:spPr>
          <a:xfrm>
            <a:off x="4498462" y="996177"/>
            <a:ext cx="396594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2.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24.10.01.</a:t>
            </a:r>
            <a:endParaRPr lang="hu-HU" sz="2200" dirty="0"/>
          </a:p>
        </p:txBody>
      </p:sp>
      <p:sp>
        <p:nvSpPr>
          <p:cNvPr id="13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211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5D9522F-F8C4-9F36-2A9B-7FE93410C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A6EA964E-E1FB-AE17-0163-0AD6B390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9" y="2133600"/>
            <a:ext cx="7850832" cy="37776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u-HU" sz="2200" dirty="0">
                <a:latin typeface="Franklin Gothic Book" panose="020B0503020102020204" pitchFamily="34" charset="0"/>
              </a:rPr>
              <a:t> A </a:t>
            </a:r>
            <a:r>
              <a:rPr lang="hu-HU" sz="2200" b="1" dirty="0">
                <a:latin typeface="Franklin Gothic Book" panose="020B0503020102020204" pitchFamily="34" charset="0"/>
              </a:rPr>
              <a:t>Nemzeti Építésgazdasági Nyilvántartás (NÉNY)</a:t>
            </a:r>
            <a:r>
              <a:rPr lang="hu-HU" sz="2200" dirty="0">
                <a:latin typeface="Franklin Gothic Book" panose="020B0503020102020204" pitchFamily="34" charset="0"/>
              </a:rPr>
              <a:t> bevezetése</a:t>
            </a:r>
          </a:p>
          <a:p>
            <a:pPr algn="ctr"/>
            <a:endParaRPr lang="hu-HU" sz="2200" dirty="0">
              <a:latin typeface="Franklin Gothic Book" panose="020B0503020102020204" pitchFamily="34" charset="0"/>
            </a:endParaRPr>
          </a:p>
          <a:p>
            <a:pPr algn="ctr">
              <a:buNone/>
            </a:pPr>
            <a:r>
              <a:rPr lang="hu-HU" sz="2200" dirty="0">
                <a:latin typeface="Franklin Gothic Book" panose="020B0503020102020204" pitchFamily="34" charset="0"/>
              </a:rPr>
              <a:t>A NÉNY keretében a </a:t>
            </a:r>
            <a:r>
              <a:rPr lang="hu-HU" sz="2200" dirty="0" err="1">
                <a:latin typeface="Franklin Gothic Book" panose="020B0503020102020204" pitchFamily="34" charset="0"/>
              </a:rPr>
              <a:t>Méptv</a:t>
            </a:r>
            <a:r>
              <a:rPr lang="hu-HU" sz="2200" dirty="0">
                <a:latin typeface="Franklin Gothic Book" panose="020B0503020102020204" pitchFamily="34" charset="0"/>
              </a:rPr>
              <a:t>-ben meghatározott építésgazdasági célok és feladatok, különösen építési anyag ellátásbiztonsága, az átláthatóság érdekében az alábbi elektronikus dokumentációs rendszereket, alkalmazásokat működteti, illetve használja: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a) építési alapanyag adatbázis,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b) építési termék adatbázis,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c) teljesítménynyilatkozat adatbázis,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d) építőipari költségadatbázis és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e) amit kormányrendelet még ekként meghatároz.</a:t>
            </a: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494868F2-5743-4820-B1C1-506920452535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67973B22-EC13-DCDE-50C2-93137764D9B6}"/>
              </a:ext>
            </a:extLst>
          </p:cNvPr>
          <p:cNvCxnSpPr>
            <a:cxnSpLocks/>
          </p:cNvCxnSpPr>
          <p:nvPr/>
        </p:nvCxnSpPr>
        <p:spPr>
          <a:xfrm>
            <a:off x="255321" y="1949448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D0C8C999-C68C-FF98-7E85-6923E2CABD67}"/>
              </a:ext>
            </a:extLst>
          </p:cNvPr>
          <p:cNvSpPr/>
          <p:nvPr/>
        </p:nvSpPr>
        <p:spPr>
          <a:xfrm>
            <a:off x="4846453" y="1035048"/>
            <a:ext cx="3965944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3.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26.01.01.</a:t>
            </a:r>
            <a:endParaRPr lang="hu-HU" sz="2200" dirty="0"/>
          </a:p>
        </p:txBody>
      </p:sp>
      <p:sp>
        <p:nvSpPr>
          <p:cNvPr id="10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516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5D9522F-F8C4-9F36-2A9B-7FE93410C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A6EA964E-E1FB-AE17-0163-0AD6B390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2133600"/>
            <a:ext cx="7992887" cy="377762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2000"/>
              <a:buNone/>
            </a:pPr>
            <a:r>
              <a:rPr lang="hu-HU" sz="2100" dirty="0">
                <a:latin typeface="Franklin Gothic Book" panose="020B0503020102020204" pitchFamily="34" charset="0"/>
              </a:rPr>
              <a:t>A </a:t>
            </a:r>
            <a:r>
              <a:rPr lang="hu-HU" sz="2100" dirty="0" err="1">
                <a:latin typeface="Franklin Gothic Book" panose="020B0503020102020204" pitchFamily="34" charset="0"/>
              </a:rPr>
              <a:t>Méptv</a:t>
            </a:r>
            <a:r>
              <a:rPr lang="hu-HU" sz="2100" dirty="0">
                <a:latin typeface="Franklin Gothic Book" panose="020B0503020102020204" pitchFamily="34" charset="0"/>
              </a:rPr>
              <a:t>. alapelv: a barnamezős területek elsődlegessége </a:t>
            </a:r>
            <a:br>
              <a:rPr lang="hu-HU" sz="2100" dirty="0">
                <a:latin typeface="Franklin Gothic Book" panose="020B0503020102020204" pitchFamily="34" charset="0"/>
              </a:rPr>
            </a:br>
            <a:r>
              <a:rPr lang="hu-HU" sz="2100" dirty="0" smtClean="0">
                <a:latin typeface="Franklin Gothic Book" panose="020B0503020102020204" pitchFamily="34" charset="0"/>
              </a:rPr>
              <a:t>2026</a:t>
            </a:r>
            <a:r>
              <a:rPr lang="hu-HU" sz="2100" dirty="0">
                <a:latin typeface="Franklin Gothic Book" panose="020B0503020102020204" pitchFamily="34" charset="0"/>
              </a:rPr>
              <a:t>. január 1-ig az ÉKM létrehozza - az önkormányzatok megkeresésével - a </a:t>
            </a:r>
            <a:r>
              <a:rPr lang="hu-HU" sz="2100" b="1" dirty="0">
                <a:latin typeface="Franklin Gothic Book" panose="020B0503020102020204" pitchFamily="34" charset="0"/>
              </a:rPr>
              <a:t>barnamezős kataszter</a:t>
            </a:r>
            <a:r>
              <a:rPr lang="hu-HU" sz="2100" dirty="0">
                <a:latin typeface="Franklin Gothic Book" panose="020B0503020102020204" pitchFamily="34" charset="0"/>
              </a:rPr>
              <a:t>t. Addig az önkormányzatok nyilatkozatához kötött az új beépítésre szánt területek kijelölése.</a:t>
            </a:r>
            <a:br>
              <a:rPr lang="hu-HU" sz="2100" dirty="0">
                <a:latin typeface="Franklin Gothic Book" panose="020B0503020102020204" pitchFamily="34" charset="0"/>
              </a:rPr>
            </a:br>
            <a:r>
              <a:rPr lang="hu-HU" sz="2100" dirty="0" smtClean="0">
                <a:latin typeface="Franklin Gothic Book" panose="020B0503020102020204" pitchFamily="34" charset="0"/>
              </a:rPr>
              <a:t>Csak </a:t>
            </a:r>
            <a:r>
              <a:rPr lang="hu-HU" sz="2100" dirty="0">
                <a:latin typeface="Franklin Gothic Book" panose="020B0503020102020204" pitchFamily="34" charset="0"/>
              </a:rPr>
              <a:t>kivételesen és kiemelt közérdekből lehet kijelölni új beépítésre szánt területet, ha annak 5 km-es környezetében nincs az adott fejlesztés megvalósítására alkalmassá tehető barnamezős terület.</a:t>
            </a:r>
            <a:br>
              <a:rPr lang="hu-HU" sz="2100" dirty="0">
                <a:latin typeface="Franklin Gothic Book" panose="020B0503020102020204" pitchFamily="34" charset="0"/>
              </a:rPr>
            </a:br>
            <a:endParaRPr lang="hu-HU" sz="2100" dirty="0">
              <a:latin typeface="Franklin Gothic Book" panose="020B0503020102020204" pitchFamily="34" charset="0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494868F2-5743-4820-B1C1-506920452535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67973B22-EC13-DCDE-50C2-93137764D9B6}"/>
              </a:ext>
            </a:extLst>
          </p:cNvPr>
          <p:cNvCxnSpPr>
            <a:cxnSpLocks/>
          </p:cNvCxnSpPr>
          <p:nvPr/>
        </p:nvCxnSpPr>
        <p:spPr>
          <a:xfrm>
            <a:off x="255321" y="1949448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D0C8C999-C68C-FF98-7E85-6923E2CABD67}"/>
              </a:ext>
            </a:extLst>
          </p:cNvPr>
          <p:cNvSpPr/>
          <p:nvPr/>
        </p:nvSpPr>
        <p:spPr>
          <a:xfrm>
            <a:off x="4846453" y="1035048"/>
            <a:ext cx="3965944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3.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26.01.01.</a:t>
            </a:r>
            <a:endParaRPr lang="hu-HU" sz="2200" dirty="0"/>
          </a:p>
        </p:txBody>
      </p:sp>
      <p:sp>
        <p:nvSpPr>
          <p:cNvPr id="9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777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5EB1D6D-5B3A-731A-8936-57AF5EFE0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0CF89005-3296-E822-35B8-5E6DB81B1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133600"/>
            <a:ext cx="7920879" cy="37776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u-HU" sz="3600" b="0" i="0" dirty="0">
                <a:solidFill>
                  <a:srgbClr val="57585B"/>
                </a:solidFill>
                <a:effectLst/>
                <a:latin typeface="MyriadPro"/>
              </a:rPr>
              <a:t> </a:t>
            </a:r>
            <a:r>
              <a:rPr lang="hu-HU" sz="2200" dirty="0">
                <a:latin typeface="Franklin Gothic Book" panose="020B0503020102020204" pitchFamily="34" charset="0"/>
              </a:rPr>
              <a:t>A </a:t>
            </a:r>
            <a:r>
              <a:rPr lang="hu-HU" sz="2200" b="1" dirty="0">
                <a:latin typeface="Franklin Gothic Book" panose="020B0503020102020204" pitchFamily="34" charset="0"/>
              </a:rPr>
              <a:t>vármegyei területrendezési tervek</a:t>
            </a:r>
            <a:r>
              <a:rPr lang="hu-HU" sz="2200" dirty="0">
                <a:latin typeface="Franklin Gothic Book" panose="020B0503020102020204" pitchFamily="34" charset="0"/>
              </a:rPr>
              <a:t> kivezetése</a:t>
            </a:r>
          </a:p>
          <a:p>
            <a:pPr algn="ctr"/>
            <a:endParaRPr lang="hu-HU" sz="2200" dirty="0">
              <a:latin typeface="Franklin Gothic Book" panose="020B0503020102020204" pitchFamily="34" charset="0"/>
            </a:endParaRPr>
          </a:p>
          <a:p>
            <a:pPr algn="ctr"/>
            <a:r>
              <a:rPr lang="hu-HU" sz="2200" dirty="0">
                <a:latin typeface="Franklin Gothic Book" panose="020B0503020102020204" pitchFamily="34" charset="0"/>
              </a:rPr>
              <a:t>A vármegyei önkormányzatok területrendezési tervkészítési feladata és a vármegyei főépítészi feladatkör </a:t>
            </a:r>
            <a:r>
              <a:rPr lang="hu-HU" sz="2200" dirty="0" smtClean="0">
                <a:latin typeface="Franklin Gothic Book" panose="020B0503020102020204" pitchFamily="34" charset="0"/>
              </a:rPr>
              <a:t>megszüntetése</a:t>
            </a:r>
          </a:p>
          <a:p>
            <a:pPr algn="ctr"/>
            <a:r>
              <a:rPr lang="hu-HU" sz="2200" dirty="0" smtClean="0">
                <a:latin typeface="Franklin Gothic Book" panose="020B0503020102020204" pitchFamily="34" charset="0"/>
              </a:rPr>
              <a:t>Kikerül </a:t>
            </a:r>
            <a:r>
              <a:rPr lang="hu-HU" sz="2200" dirty="0">
                <a:latin typeface="Franklin Gothic Book" panose="020B0503020102020204" pitchFamily="34" charset="0"/>
              </a:rPr>
              <a:t>a </a:t>
            </a:r>
            <a:r>
              <a:rPr lang="hu-HU" sz="2200" b="1" dirty="0">
                <a:latin typeface="Franklin Gothic Book" panose="020B0503020102020204" pitchFamily="34" charset="0"/>
              </a:rPr>
              <a:t>nemzetgazdasági szempontból kiemelt jelentőségű nemzeti vagyonnak minősülő</a:t>
            </a:r>
            <a:r>
              <a:rPr lang="hu-HU" sz="2200" dirty="0">
                <a:latin typeface="Franklin Gothic Book" panose="020B0503020102020204" pitchFamily="34" charset="0"/>
              </a:rPr>
              <a:t>, műemléki védelem alatt álló építmények és építményegyüttesek köréből az edelényi </a:t>
            </a:r>
            <a:r>
              <a:rPr lang="hu-HU" sz="2200" dirty="0" err="1">
                <a:latin typeface="Franklin Gothic Book" panose="020B0503020102020204" pitchFamily="34" charset="0"/>
              </a:rPr>
              <a:t>L’Huillier-Coburg-kastély</a:t>
            </a:r>
            <a:r>
              <a:rPr lang="hu-HU" sz="2200" dirty="0">
                <a:latin typeface="Franklin Gothic Book" panose="020B0503020102020204" pitchFamily="34" charset="0"/>
              </a:rPr>
              <a:t> együttese és a sümegi püspöki palota </a:t>
            </a:r>
            <a:br>
              <a:rPr lang="hu-HU" sz="2200" dirty="0">
                <a:latin typeface="Franklin Gothic Book" panose="020B0503020102020204" pitchFamily="34" charset="0"/>
              </a:rPr>
            </a:br>
            <a:r>
              <a:rPr lang="hu-HU" sz="2200" dirty="0">
                <a:latin typeface="Franklin Gothic Book" panose="020B0503020102020204" pitchFamily="34" charset="0"/>
              </a:rPr>
              <a:t>(</a:t>
            </a:r>
            <a:r>
              <a:rPr lang="hu-HU" sz="2200" dirty="0" err="1">
                <a:latin typeface="Franklin Gothic Book" panose="020B0503020102020204" pitchFamily="34" charset="0"/>
              </a:rPr>
              <a:t>Nvt</a:t>
            </a:r>
            <a:r>
              <a:rPr lang="hu-HU" sz="2200" dirty="0">
                <a:latin typeface="Franklin Gothic Book" panose="020B0503020102020204" pitchFamily="34" charset="0"/>
              </a:rPr>
              <a:t>. Módosítás).</a:t>
            </a: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B9F880B3-5483-BB5E-4407-C7EB11B53FD4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cxnSp>
        <p:nvCxnSpPr>
          <p:cNvPr id="20" name="Egyenes összekötő 19">
            <a:extLst>
              <a:ext uri="{FF2B5EF4-FFF2-40B4-BE49-F238E27FC236}">
                <a16:creationId xmlns="" xmlns:a16="http://schemas.microsoft.com/office/drawing/2014/main" id="{E6EBB7F9-AB5A-0706-A9D7-31D44E20DA4F}"/>
              </a:ext>
            </a:extLst>
          </p:cNvPr>
          <p:cNvCxnSpPr>
            <a:cxnSpLocks/>
          </p:cNvCxnSpPr>
          <p:nvPr/>
        </p:nvCxnSpPr>
        <p:spPr>
          <a:xfrm>
            <a:off x="255321" y="1949448"/>
            <a:ext cx="3758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: lekerekített 23">
            <a:extLst>
              <a:ext uri="{FF2B5EF4-FFF2-40B4-BE49-F238E27FC236}">
                <a16:creationId xmlns="" xmlns:a16="http://schemas.microsoft.com/office/drawing/2014/main" id="{9FC24D3E-7529-15AF-ABB3-5D0A9C8F1B42}"/>
              </a:ext>
            </a:extLst>
          </p:cNvPr>
          <p:cNvSpPr/>
          <p:nvPr/>
        </p:nvSpPr>
        <p:spPr>
          <a:xfrm>
            <a:off x="4846453" y="1035048"/>
            <a:ext cx="3965944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Hatálybalépés 4. dátuma:</a:t>
            </a:r>
            <a:b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</a:br>
            <a:r>
              <a:rPr lang="hu-HU" sz="2200" b="1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27.07.01.</a:t>
            </a:r>
            <a:endParaRPr lang="hu-HU" sz="2200" dirty="0"/>
          </a:p>
        </p:txBody>
      </p:sp>
      <p:sp>
        <p:nvSpPr>
          <p:cNvPr id="3" name="Nyíl: felfelé-lefelé mutató 2">
            <a:extLst>
              <a:ext uri="{FF2B5EF4-FFF2-40B4-BE49-F238E27FC236}">
                <a16:creationId xmlns="" xmlns:a16="http://schemas.microsoft.com/office/drawing/2014/main" id="{A8E1F6A3-C6D1-29D3-E585-7C7C57FF3997}"/>
              </a:ext>
            </a:extLst>
          </p:cNvPr>
          <p:cNvSpPr/>
          <p:nvPr/>
        </p:nvSpPr>
        <p:spPr>
          <a:xfrm>
            <a:off x="4860032" y="2780928"/>
            <a:ext cx="316606" cy="48023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Cím 1">
            <a:extLst>
              <a:ext uri="{FF2B5EF4-FFF2-40B4-BE49-F238E27FC236}">
                <a16:creationId xmlns="" xmlns:a16="http://schemas.microsoft.com/office/drawing/2014/main" id="{3F119E00-4131-EA2D-64C4-4466DDD82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1124744"/>
            <a:ext cx="4352925" cy="82550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2023. évi C. </a:t>
            </a:r>
            <a:r>
              <a:rPr lang="hu-HU" sz="2400" kern="1200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törvény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54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47665" y="624110"/>
            <a:ext cx="7344816" cy="788666"/>
          </a:xfrm>
        </p:spPr>
        <p:txBody>
          <a:bodyPr/>
          <a:lstStyle/>
          <a:p>
            <a:r>
              <a:rPr lang="hu-HU" dirty="0" smtClean="0"/>
              <a:t>Az építési folyamat résztvevői</a:t>
            </a:r>
            <a:endParaRPr lang="hu-HU" dirty="0"/>
          </a:p>
        </p:txBody>
      </p:sp>
      <p:sp>
        <p:nvSpPr>
          <p:cNvPr id="23" name="Téglalap 22"/>
          <p:cNvSpPr/>
          <p:nvPr/>
        </p:nvSpPr>
        <p:spPr>
          <a:xfrm>
            <a:off x="1907704" y="1484784"/>
            <a:ext cx="70567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- építtető,</a:t>
            </a:r>
          </a:p>
          <a:p>
            <a:r>
              <a:rPr lang="hu-HU" sz="2000" dirty="0" smtClean="0"/>
              <a:t>- építésügyi hatóság,</a:t>
            </a:r>
          </a:p>
          <a:p>
            <a:r>
              <a:rPr lang="hu-HU" sz="2000" dirty="0" smtClean="0"/>
              <a:t>- építészeti-műszaki tervező: </a:t>
            </a:r>
            <a:r>
              <a:rPr lang="hu-HU" dirty="0" smtClean="0"/>
              <a:t>az engedélyezési, az egyszerű bejelentési és a kivitelezési dokumentáció tervezője, ideértve a szakági- és a tájépítész tervezőt,</a:t>
            </a:r>
          </a:p>
          <a:p>
            <a:r>
              <a:rPr lang="hu-HU" sz="2000" dirty="0" smtClean="0"/>
              <a:t>- építésügyi műszaki szakértő,</a:t>
            </a:r>
          </a:p>
          <a:p>
            <a:r>
              <a:rPr lang="hu-HU" sz="2000" dirty="0" smtClean="0"/>
              <a:t>- vállalkozó kivitelező,</a:t>
            </a:r>
          </a:p>
          <a:p>
            <a:r>
              <a:rPr lang="hu-HU" sz="2000" dirty="0" smtClean="0"/>
              <a:t>- felelős műszaki vezető,</a:t>
            </a:r>
          </a:p>
          <a:p>
            <a:r>
              <a:rPr lang="hu-HU" sz="2000" dirty="0" smtClean="0"/>
              <a:t>- építési műszaki ellenőr,</a:t>
            </a:r>
          </a:p>
          <a:p>
            <a:r>
              <a:rPr lang="hu-HU" sz="2000" dirty="0" smtClean="0"/>
              <a:t>- építtetői fedezetkezelő,</a:t>
            </a:r>
          </a:p>
          <a:p>
            <a:r>
              <a:rPr lang="hu-HU" sz="2000" dirty="0" smtClean="0"/>
              <a:t>- energetikai tanúsító,</a:t>
            </a:r>
          </a:p>
          <a:p>
            <a:r>
              <a:rPr lang="hu-HU" sz="2000" dirty="0" smtClean="0"/>
              <a:t>- zöldfelületi tanúsító,</a:t>
            </a:r>
          </a:p>
          <a:p>
            <a:pPr>
              <a:buFontTx/>
              <a:buChar char="-"/>
            </a:pPr>
            <a:r>
              <a:rPr lang="hu-HU" sz="2000" dirty="0" smtClean="0"/>
              <a:t> biztonsági és egészségvédelmi koordinátor</a:t>
            </a:r>
          </a:p>
          <a:p>
            <a:endParaRPr lang="hu-HU" sz="2000" dirty="0" smtClean="0"/>
          </a:p>
          <a:p>
            <a:r>
              <a:rPr lang="hu-HU" sz="2000" dirty="0" smtClean="0"/>
              <a:t>Kivitelezési kódexben továbbiak: </a:t>
            </a:r>
            <a:r>
              <a:rPr lang="hu-HU" sz="2000" dirty="0" err="1" smtClean="0"/>
              <a:t>beruházáslebonyolító</a:t>
            </a:r>
            <a:r>
              <a:rPr lang="hu-HU" sz="2000" dirty="0" smtClean="0"/>
              <a:t>, tervezői művezető, tervellenőr, költségszakértő</a:t>
            </a:r>
          </a:p>
          <a:p>
            <a:pPr>
              <a:buFontTx/>
              <a:buChar char="-"/>
            </a:pPr>
            <a:endParaRPr lang="hu-HU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47665" y="624110"/>
            <a:ext cx="7200800" cy="716658"/>
          </a:xfrm>
        </p:spPr>
        <p:txBody>
          <a:bodyPr/>
          <a:lstStyle/>
          <a:p>
            <a:r>
              <a:rPr lang="hu-HU" dirty="0" smtClean="0"/>
              <a:t>Az építési folyamat résztvevői</a:t>
            </a:r>
            <a:endParaRPr lang="hu-HU" dirty="0"/>
          </a:p>
        </p:txBody>
      </p:sp>
      <p:grpSp>
        <p:nvGrpSpPr>
          <p:cNvPr id="24" name="Organization Chart 2"/>
          <p:cNvGrpSpPr>
            <a:grpSpLocks/>
          </p:cNvGrpSpPr>
          <p:nvPr/>
        </p:nvGrpSpPr>
        <p:grpSpPr bwMode="auto">
          <a:xfrm>
            <a:off x="827584" y="1772816"/>
            <a:ext cx="8001000" cy="4267200"/>
            <a:chOff x="337" y="1082"/>
            <a:chExt cx="3456" cy="2448"/>
          </a:xfrm>
        </p:grpSpPr>
        <p:cxnSp>
          <p:nvCxnSpPr>
            <p:cNvPr id="25" name="_s4100"/>
            <p:cNvCxnSpPr>
              <a:cxnSpLocks noChangeShapeType="1"/>
              <a:stCxn id="43" idx="1"/>
              <a:endCxn id="34" idx="2"/>
            </p:cNvCxnSpPr>
            <p:nvPr/>
          </p:nvCxnSpPr>
          <p:spPr bwMode="auto">
            <a:xfrm rot="10800000">
              <a:off x="2065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6" name="_s4101"/>
            <p:cNvCxnSpPr>
              <a:cxnSpLocks noChangeShapeType="1"/>
              <a:stCxn id="42" idx="3"/>
              <a:endCxn id="34" idx="2"/>
            </p:cNvCxnSpPr>
            <p:nvPr/>
          </p:nvCxnSpPr>
          <p:spPr bwMode="auto">
            <a:xfrm flipV="1">
              <a:off x="1892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7" name="_s4102"/>
            <p:cNvCxnSpPr>
              <a:cxnSpLocks noChangeShapeType="1"/>
              <a:stCxn id="41" idx="1"/>
              <a:endCxn id="34" idx="2"/>
            </p:cNvCxnSpPr>
            <p:nvPr/>
          </p:nvCxnSpPr>
          <p:spPr bwMode="auto">
            <a:xfrm rot="10800000">
              <a:off x="2065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8" name="_s4103"/>
            <p:cNvCxnSpPr>
              <a:cxnSpLocks noChangeShapeType="1"/>
              <a:stCxn id="40" idx="1"/>
              <a:endCxn id="37" idx="2"/>
            </p:cNvCxnSpPr>
            <p:nvPr/>
          </p:nvCxnSpPr>
          <p:spPr bwMode="auto">
            <a:xfrm rot="10800000">
              <a:off x="856" y="3098"/>
              <a:ext cx="172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9" name="_s4104"/>
            <p:cNvCxnSpPr>
              <a:cxnSpLocks noChangeShapeType="1"/>
              <a:stCxn id="39" idx="0"/>
              <a:endCxn id="35" idx="2"/>
            </p:cNvCxnSpPr>
            <p:nvPr/>
          </p:nvCxnSpPr>
          <p:spPr bwMode="auto">
            <a:xfrm rot="5400000" flipH="1">
              <a:off x="2598" y="2133"/>
              <a:ext cx="144" cy="1210"/>
            </a:xfrm>
            <a:prstGeom prst="bentConnector3">
              <a:avLst>
                <a:gd name="adj1" fmla="val 4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0" name="_s4105"/>
            <p:cNvCxnSpPr>
              <a:cxnSpLocks noChangeShapeType="1"/>
              <a:stCxn id="38" idx="0"/>
              <a:endCxn id="35" idx="2"/>
            </p:cNvCxnSpPr>
            <p:nvPr/>
          </p:nvCxnSpPr>
          <p:spPr bwMode="auto">
            <a:xfrm rot="-5400000">
              <a:off x="1994" y="2737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1" name="_s4106"/>
            <p:cNvCxnSpPr>
              <a:cxnSpLocks noChangeShapeType="1"/>
              <a:stCxn id="37" idx="0"/>
              <a:endCxn id="35" idx="2"/>
            </p:cNvCxnSpPr>
            <p:nvPr/>
          </p:nvCxnSpPr>
          <p:spPr bwMode="auto">
            <a:xfrm rot="-5400000">
              <a:off x="1389" y="2133"/>
              <a:ext cx="144" cy="1209"/>
            </a:xfrm>
            <a:prstGeom prst="bentConnector3">
              <a:avLst>
                <a:gd name="adj1" fmla="val 4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2" name="_s4107"/>
            <p:cNvCxnSpPr>
              <a:cxnSpLocks noChangeShapeType="1"/>
              <a:stCxn id="36" idx="3"/>
              <a:endCxn id="34" idx="2"/>
            </p:cNvCxnSpPr>
            <p:nvPr/>
          </p:nvCxnSpPr>
          <p:spPr bwMode="auto">
            <a:xfrm flipV="1">
              <a:off x="1892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3" name="_s4108"/>
            <p:cNvCxnSpPr>
              <a:cxnSpLocks noChangeShapeType="1"/>
              <a:stCxn id="35" idx="0"/>
              <a:endCxn id="34" idx="2"/>
            </p:cNvCxnSpPr>
            <p:nvPr/>
          </p:nvCxnSpPr>
          <p:spPr bwMode="auto">
            <a:xfrm rot="-5400000">
              <a:off x="1562" y="1873"/>
              <a:ext cx="1008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" name="_s4109"/>
            <p:cNvSpPr>
              <a:spLocks noChangeArrowheads="1"/>
            </p:cNvSpPr>
            <p:nvPr/>
          </p:nvSpPr>
          <p:spPr bwMode="auto">
            <a:xfrm>
              <a:off x="1633" y="108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Építtető</a:t>
              </a:r>
              <a:br>
                <a:rPr lang="hu-HU" sz="1400" b="1"/>
              </a:br>
              <a:r>
                <a:rPr lang="hu-HU" sz="1000" b="1"/>
                <a:t>Beruházás lebonyolító</a:t>
              </a:r>
              <a:endParaRPr lang="hu-HU" sz="1000"/>
            </a:p>
          </p:txBody>
        </p:sp>
        <p:sp>
          <p:nvSpPr>
            <p:cNvPr id="35" name="_s4110"/>
            <p:cNvSpPr>
              <a:spLocks noChangeArrowheads="1"/>
            </p:cNvSpPr>
            <p:nvPr/>
          </p:nvSpPr>
          <p:spPr bwMode="auto">
            <a:xfrm>
              <a:off x="1633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Fővállalkozó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36" name="_s4111"/>
            <p:cNvSpPr>
              <a:spLocks noChangeArrowheads="1"/>
            </p:cNvSpPr>
            <p:nvPr/>
          </p:nvSpPr>
          <p:spPr bwMode="auto">
            <a:xfrm>
              <a:off x="856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Műszaki ellenőr</a:t>
              </a:r>
            </a:p>
          </p:txBody>
        </p:sp>
        <p:sp>
          <p:nvSpPr>
            <p:cNvPr id="37" name="_s4112"/>
            <p:cNvSpPr>
              <a:spLocks noChangeArrowheads="1"/>
            </p:cNvSpPr>
            <p:nvPr/>
          </p:nvSpPr>
          <p:spPr bwMode="auto">
            <a:xfrm>
              <a:off x="337" y="2810"/>
              <a:ext cx="1037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38" name="_s4113"/>
            <p:cNvSpPr>
              <a:spLocks noChangeArrowheads="1"/>
            </p:cNvSpPr>
            <p:nvPr/>
          </p:nvSpPr>
          <p:spPr bwMode="auto">
            <a:xfrm>
              <a:off x="1547" y="2810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39" name="_s4114"/>
            <p:cNvSpPr>
              <a:spLocks noChangeArrowheads="1"/>
            </p:cNvSpPr>
            <p:nvPr/>
          </p:nvSpPr>
          <p:spPr bwMode="auto">
            <a:xfrm>
              <a:off x="2756" y="2810"/>
              <a:ext cx="1037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40" name="_s4115"/>
            <p:cNvSpPr>
              <a:spLocks noChangeArrowheads="1"/>
            </p:cNvSpPr>
            <p:nvPr/>
          </p:nvSpPr>
          <p:spPr bwMode="auto">
            <a:xfrm>
              <a:off x="1028" y="3242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41" name="_s4116"/>
            <p:cNvSpPr>
              <a:spLocks noChangeArrowheads="1"/>
            </p:cNvSpPr>
            <p:nvPr/>
          </p:nvSpPr>
          <p:spPr bwMode="auto">
            <a:xfrm>
              <a:off x="2238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Eng. terv tervezője</a:t>
              </a:r>
            </a:p>
          </p:txBody>
        </p:sp>
        <p:sp>
          <p:nvSpPr>
            <p:cNvPr id="42" name="_s4117"/>
            <p:cNvSpPr>
              <a:spLocks noChangeArrowheads="1"/>
            </p:cNvSpPr>
            <p:nvPr/>
          </p:nvSpPr>
          <p:spPr bwMode="auto">
            <a:xfrm>
              <a:off x="856" y="194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Kiv. terv tervezője</a:t>
              </a:r>
            </a:p>
          </p:txBody>
        </p:sp>
        <p:sp>
          <p:nvSpPr>
            <p:cNvPr id="43" name="_s4118"/>
            <p:cNvSpPr>
              <a:spLocks noChangeArrowheads="1"/>
            </p:cNvSpPr>
            <p:nvPr/>
          </p:nvSpPr>
          <p:spPr bwMode="auto">
            <a:xfrm>
              <a:off x="2238" y="194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Tervezői művezető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1680" y="624110"/>
            <a:ext cx="7056783" cy="716658"/>
          </a:xfrm>
        </p:spPr>
        <p:txBody>
          <a:bodyPr/>
          <a:lstStyle/>
          <a:p>
            <a:r>
              <a:rPr lang="hu-HU" dirty="0" smtClean="0"/>
              <a:t>Az építési folyamat résztvevői</a:t>
            </a:r>
            <a:endParaRPr lang="hu-HU" dirty="0"/>
          </a:p>
        </p:txBody>
      </p:sp>
      <p:grpSp>
        <p:nvGrpSpPr>
          <p:cNvPr id="44" name="Organization Chart 2"/>
          <p:cNvGrpSpPr>
            <a:grpSpLocks/>
          </p:cNvGrpSpPr>
          <p:nvPr/>
        </p:nvGrpSpPr>
        <p:grpSpPr bwMode="auto">
          <a:xfrm>
            <a:off x="827584" y="1700808"/>
            <a:ext cx="8001000" cy="4267200"/>
            <a:chOff x="337" y="1082"/>
            <a:chExt cx="3629" cy="2016"/>
          </a:xfrm>
        </p:grpSpPr>
        <p:cxnSp>
          <p:nvCxnSpPr>
            <p:cNvPr id="45" name="_s5124"/>
            <p:cNvCxnSpPr>
              <a:cxnSpLocks noChangeShapeType="1"/>
              <a:stCxn id="63" idx="1"/>
              <a:endCxn id="54" idx="2"/>
            </p:cNvCxnSpPr>
            <p:nvPr/>
          </p:nvCxnSpPr>
          <p:spPr bwMode="auto">
            <a:xfrm rot="10800000">
              <a:off x="2497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6" name="_s5125"/>
            <p:cNvCxnSpPr>
              <a:cxnSpLocks noChangeShapeType="1"/>
              <a:stCxn id="62" idx="3"/>
              <a:endCxn id="54" idx="2"/>
            </p:cNvCxnSpPr>
            <p:nvPr/>
          </p:nvCxnSpPr>
          <p:spPr bwMode="auto">
            <a:xfrm flipV="1">
              <a:off x="2324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" name="_s5126"/>
            <p:cNvCxnSpPr>
              <a:cxnSpLocks noChangeShapeType="1"/>
              <a:stCxn id="61" idx="1"/>
              <a:endCxn id="54" idx="2"/>
            </p:cNvCxnSpPr>
            <p:nvPr/>
          </p:nvCxnSpPr>
          <p:spPr bwMode="auto">
            <a:xfrm rot="10800000">
              <a:off x="2497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" name="_s5127"/>
            <p:cNvCxnSpPr>
              <a:cxnSpLocks noChangeShapeType="1"/>
              <a:stCxn id="60" idx="0"/>
              <a:endCxn id="55" idx="2"/>
            </p:cNvCxnSpPr>
            <p:nvPr/>
          </p:nvCxnSpPr>
          <p:spPr bwMode="auto">
            <a:xfrm rot="5400000" flipH="1">
              <a:off x="1691" y="2435"/>
              <a:ext cx="144" cy="605"/>
            </a:xfrm>
            <a:prstGeom prst="bentConnector3">
              <a:avLst>
                <a:gd name="adj1" fmla="val 371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9" name="_s5128"/>
            <p:cNvCxnSpPr>
              <a:cxnSpLocks noChangeShapeType="1"/>
              <a:stCxn id="59" idx="0"/>
              <a:endCxn id="55" idx="2"/>
            </p:cNvCxnSpPr>
            <p:nvPr/>
          </p:nvCxnSpPr>
          <p:spPr bwMode="auto">
            <a:xfrm rot="-5400000">
              <a:off x="1086" y="2435"/>
              <a:ext cx="144" cy="605"/>
            </a:xfrm>
            <a:prstGeom prst="bentConnector3">
              <a:avLst>
                <a:gd name="adj1" fmla="val 371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0" name="_s5129"/>
            <p:cNvCxnSpPr>
              <a:cxnSpLocks noChangeShapeType="1"/>
              <a:stCxn id="58" idx="3"/>
              <a:endCxn id="54" idx="2"/>
            </p:cNvCxnSpPr>
            <p:nvPr/>
          </p:nvCxnSpPr>
          <p:spPr bwMode="auto">
            <a:xfrm flipV="1">
              <a:off x="2324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1" name="_s5130"/>
            <p:cNvCxnSpPr>
              <a:cxnSpLocks noChangeShapeType="1"/>
              <a:stCxn id="57" idx="0"/>
              <a:endCxn id="54" idx="2"/>
            </p:cNvCxnSpPr>
            <p:nvPr/>
          </p:nvCxnSpPr>
          <p:spPr bwMode="auto">
            <a:xfrm rot="5400000" flipH="1">
              <a:off x="2512" y="1355"/>
              <a:ext cx="1008" cy="1037"/>
            </a:xfrm>
            <a:prstGeom prst="bentConnector3">
              <a:avLst>
                <a:gd name="adj1" fmla="val 529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2" name="_s5131"/>
            <p:cNvCxnSpPr>
              <a:cxnSpLocks noChangeShapeType="1"/>
              <a:stCxn id="56" idx="0"/>
              <a:endCxn id="54" idx="2"/>
            </p:cNvCxnSpPr>
            <p:nvPr/>
          </p:nvCxnSpPr>
          <p:spPr bwMode="auto">
            <a:xfrm rot="-5400000">
              <a:off x="1994" y="1873"/>
              <a:ext cx="1008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3" name="_s5132"/>
            <p:cNvCxnSpPr>
              <a:cxnSpLocks noChangeShapeType="1"/>
              <a:stCxn id="55" idx="0"/>
              <a:endCxn id="54" idx="2"/>
            </p:cNvCxnSpPr>
            <p:nvPr/>
          </p:nvCxnSpPr>
          <p:spPr bwMode="auto">
            <a:xfrm rot="-5400000">
              <a:off x="1475" y="1355"/>
              <a:ext cx="1008" cy="1037"/>
            </a:xfrm>
            <a:prstGeom prst="bentConnector3">
              <a:avLst>
                <a:gd name="adj1" fmla="val 529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54" name="_s5133"/>
            <p:cNvSpPr>
              <a:spLocks noChangeArrowheads="1"/>
            </p:cNvSpPr>
            <p:nvPr/>
          </p:nvSpPr>
          <p:spPr bwMode="auto">
            <a:xfrm>
              <a:off x="2065" y="108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 dirty="0"/>
                <a:t>Építtető</a:t>
              </a:r>
              <a:br>
                <a:rPr lang="hu-HU" sz="1400" b="1" dirty="0"/>
              </a:br>
              <a:r>
                <a:rPr lang="hu-HU" sz="1000" b="1" dirty="0"/>
                <a:t>Beruházás lebonyolító</a:t>
              </a:r>
            </a:p>
          </p:txBody>
        </p:sp>
        <p:sp>
          <p:nvSpPr>
            <p:cNvPr id="55" name="_s5134"/>
            <p:cNvSpPr>
              <a:spLocks noChangeArrowheads="1"/>
            </p:cNvSpPr>
            <p:nvPr/>
          </p:nvSpPr>
          <p:spPr bwMode="auto">
            <a:xfrm>
              <a:off x="1028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 dirty="0"/>
                <a:t>Fővállalkozó</a:t>
              </a:r>
              <a:br>
                <a:rPr lang="hu-HU" sz="1400" b="1" dirty="0"/>
              </a:br>
              <a:r>
                <a:rPr lang="hu-HU" sz="1400" b="1" dirty="0"/>
                <a:t>kivitelező; FMV</a:t>
              </a:r>
            </a:p>
          </p:txBody>
        </p:sp>
        <p:sp>
          <p:nvSpPr>
            <p:cNvPr id="56" name="_s5135"/>
            <p:cNvSpPr>
              <a:spLocks noChangeArrowheads="1"/>
            </p:cNvSpPr>
            <p:nvPr/>
          </p:nvSpPr>
          <p:spPr bwMode="auto">
            <a:xfrm>
              <a:off x="2065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Fővállalkozó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57" name="_s5136"/>
            <p:cNvSpPr>
              <a:spLocks noChangeArrowheads="1"/>
            </p:cNvSpPr>
            <p:nvPr/>
          </p:nvSpPr>
          <p:spPr bwMode="auto">
            <a:xfrm>
              <a:off x="3102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Fővállalkozó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58" name="_s5137"/>
            <p:cNvSpPr>
              <a:spLocks noChangeArrowheads="1"/>
            </p:cNvSpPr>
            <p:nvPr/>
          </p:nvSpPr>
          <p:spPr bwMode="auto">
            <a:xfrm>
              <a:off x="1288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Műszaki ellenőr</a:t>
              </a:r>
            </a:p>
          </p:txBody>
        </p:sp>
        <p:sp>
          <p:nvSpPr>
            <p:cNvPr id="59" name="_s5138"/>
            <p:cNvSpPr>
              <a:spLocks noChangeArrowheads="1"/>
            </p:cNvSpPr>
            <p:nvPr/>
          </p:nvSpPr>
          <p:spPr bwMode="auto">
            <a:xfrm>
              <a:off x="337" y="2810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60" name="_s5139"/>
            <p:cNvSpPr>
              <a:spLocks noChangeArrowheads="1"/>
            </p:cNvSpPr>
            <p:nvPr/>
          </p:nvSpPr>
          <p:spPr bwMode="auto">
            <a:xfrm>
              <a:off x="1546" y="2810"/>
              <a:ext cx="1037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  <a:br>
                <a:rPr lang="hu-HU" sz="1400" b="1"/>
              </a:br>
              <a:r>
                <a:rPr lang="hu-HU" sz="1400" b="1"/>
                <a:t>kivitelező; FMV</a:t>
              </a:r>
            </a:p>
          </p:txBody>
        </p:sp>
        <p:sp>
          <p:nvSpPr>
            <p:cNvPr id="61" name="_s5140"/>
            <p:cNvSpPr>
              <a:spLocks noChangeArrowheads="1"/>
            </p:cNvSpPr>
            <p:nvPr/>
          </p:nvSpPr>
          <p:spPr bwMode="auto">
            <a:xfrm>
              <a:off x="2670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Eng. terv tervezője</a:t>
              </a:r>
            </a:p>
          </p:txBody>
        </p:sp>
        <p:sp>
          <p:nvSpPr>
            <p:cNvPr id="62" name="_s5141"/>
            <p:cNvSpPr>
              <a:spLocks noChangeArrowheads="1"/>
            </p:cNvSpPr>
            <p:nvPr/>
          </p:nvSpPr>
          <p:spPr bwMode="auto">
            <a:xfrm>
              <a:off x="1288" y="194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Kiv. terv tervezője</a:t>
              </a:r>
            </a:p>
          </p:txBody>
        </p:sp>
        <p:sp>
          <p:nvSpPr>
            <p:cNvPr id="63" name="_s5142"/>
            <p:cNvSpPr>
              <a:spLocks noChangeArrowheads="1"/>
            </p:cNvSpPr>
            <p:nvPr/>
          </p:nvSpPr>
          <p:spPr bwMode="auto">
            <a:xfrm>
              <a:off x="2670" y="1946"/>
              <a:ext cx="1036" cy="28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Tervezői művezető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3A68167B-2259-796C-BD6D-B0D3F661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4267644" cy="1215563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Állami építési beruházások rendjéről szóló </a:t>
            </a:r>
            <a:r>
              <a:rPr lang="hu-HU" sz="2400" dirty="0">
                <a:latin typeface="Franklin Gothic Book" panose="020B0503020102020204" pitchFamily="34" charset="0"/>
              </a:rPr>
              <a:t>2023. évi LXIX. törvény (</a:t>
            </a:r>
            <a:r>
              <a:rPr lang="hu-HU" sz="2400" dirty="0" err="1">
                <a:latin typeface="Franklin Gothic Book" panose="020B0503020102020204" pitchFamily="34" charset="0"/>
              </a:rPr>
              <a:t>Ábtv</a:t>
            </a:r>
            <a:r>
              <a:rPr lang="hu-HU" sz="2400" dirty="0">
                <a:latin typeface="Franklin Gothic Book" panose="020B0503020102020204" pitchFamily="34" charset="0"/>
              </a:rPr>
              <a:t>.)</a:t>
            </a:r>
          </a:p>
        </p:txBody>
      </p:sp>
      <p:sp>
        <p:nvSpPr>
          <p:cNvPr id="8" name="Cím 1">
            <a:extLst>
              <a:ext uri="{FF2B5EF4-FFF2-40B4-BE49-F238E27FC236}">
                <a16:creationId xmlns:a16="http://schemas.microsoft.com/office/drawing/2014/main" xmlns="" id="{DBB0A63C-D1AC-4DB4-8C02-348E020B6C66}"/>
              </a:ext>
            </a:extLst>
          </p:cNvPr>
          <p:cNvSpPr txBox="1">
            <a:spLocks/>
          </p:cNvSpPr>
          <p:nvPr/>
        </p:nvSpPr>
        <p:spPr>
          <a:xfrm>
            <a:off x="5063093" y="858198"/>
            <a:ext cx="3507415" cy="980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1600" dirty="0">
              <a:latin typeface="Franklin Gothic Book" panose="020B0503020102020204" pitchFamily="34" charset="0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xmlns="" id="{D3D54104-3573-2EB6-9349-1F94068A22E7}"/>
              </a:ext>
            </a:extLst>
          </p:cNvPr>
          <p:cNvSpPr txBox="1"/>
          <p:nvPr/>
        </p:nvSpPr>
        <p:spPr>
          <a:xfrm>
            <a:off x="362836" y="2088341"/>
            <a:ext cx="42676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b="1" i="0" dirty="0">
                <a:effectLst/>
                <a:latin typeface="Franklin Gothic Book" panose="020B0503020102020204" pitchFamily="34" charset="0"/>
              </a:rPr>
              <a:t>Főbb célok: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</a:t>
            </a:r>
          </a:p>
          <a:p>
            <a:r>
              <a:rPr lang="hu-HU" dirty="0">
                <a:latin typeface="Franklin Gothic Book" panose="020B0503020102020204" pitchFamily="34" charset="0"/>
              </a:rPr>
              <a:t>- </a:t>
            </a:r>
            <a:r>
              <a:rPr lang="hu-HU" b="0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új alapokra helyezze és egységesítse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az állami építési beruházások rendszerét,</a:t>
            </a:r>
            <a:endParaRPr lang="hu-HU" dirty="0">
              <a:latin typeface="Franklin Gothic Book" panose="020B0503020102020204" pitchFamily="34" charset="0"/>
            </a:endParaRPr>
          </a:p>
          <a:p>
            <a:r>
              <a:rPr lang="hu-HU" dirty="0">
                <a:latin typeface="Franklin Gothic Book" panose="020B0503020102020204" pitchFamily="34" charset="0"/>
              </a:rPr>
              <a:t>-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növelje az állami építési beruházások megvalósításának </a:t>
            </a:r>
            <a:r>
              <a:rPr lang="hu-HU" b="0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hatékonyságát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(az energiahatékonyság elsődlegessége mellett), </a:t>
            </a:r>
            <a:br>
              <a:rPr lang="hu-HU" b="0" i="0" dirty="0">
                <a:effectLst/>
                <a:latin typeface="Franklin Gothic Book" panose="020B0503020102020204" pitchFamily="34" charset="0"/>
              </a:rPr>
            </a:br>
            <a:r>
              <a:rPr lang="hu-HU" b="0" i="0" dirty="0">
                <a:effectLst/>
                <a:latin typeface="Franklin Gothic Book" panose="020B0503020102020204" pitchFamily="34" charset="0"/>
              </a:rPr>
              <a:t>- megfelelő jogi, szakmai és költségvetési garanciákat nyújtson a beruházások szereplői számára ezen </a:t>
            </a:r>
            <a:r>
              <a:rPr lang="hu-HU" b="0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jogviszonyok kiszámíthatósága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érdekében,</a:t>
            </a:r>
            <a:br>
              <a:rPr lang="hu-HU" b="0" i="0" dirty="0">
                <a:effectLst/>
                <a:latin typeface="Franklin Gothic Book" panose="020B0503020102020204" pitchFamily="34" charset="0"/>
              </a:rPr>
            </a:br>
            <a:r>
              <a:rPr lang="hu-HU" b="0" i="0" dirty="0">
                <a:effectLst/>
                <a:latin typeface="Franklin Gothic Book" panose="020B0503020102020204" pitchFamily="34" charset="0"/>
              </a:rPr>
              <a:t>- megerősítse és egységesítse az állami építési beruházások megvalósításában </a:t>
            </a:r>
            <a:r>
              <a:rPr lang="hu-HU" b="0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közreműködő állami szervezetrendszer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t.</a:t>
            </a:r>
            <a:br>
              <a:rPr lang="hu-HU" b="0" i="0" dirty="0">
                <a:effectLst/>
                <a:latin typeface="Franklin Gothic Book" panose="020B0503020102020204" pitchFamily="34" charset="0"/>
              </a:rPr>
            </a:br>
            <a:r>
              <a:rPr lang="hu-HU" b="0" i="0" dirty="0">
                <a:effectLst/>
                <a:latin typeface="Franklin Gothic Book" panose="020B0503020102020204" pitchFamily="34" charset="0"/>
              </a:rPr>
              <a:t>- kivitelezési </a:t>
            </a:r>
            <a:r>
              <a:rPr lang="hu-HU" b="0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költségek kontroll alatt</a:t>
            </a:r>
            <a:r>
              <a:rPr lang="hu-HU" b="0" i="0" dirty="0">
                <a:effectLst/>
                <a:latin typeface="Franklin Gothic Book" panose="020B0503020102020204" pitchFamily="34" charset="0"/>
              </a:rPr>
              <a:t> tartása </a:t>
            </a:r>
            <a:endParaRPr lang="hu-HU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18" name="Tartalom helye 17">
            <a:extLst>
              <a:ext uri="{FF2B5EF4-FFF2-40B4-BE49-F238E27FC236}">
                <a16:creationId xmlns:a16="http://schemas.microsoft.com/office/drawing/2014/main" xmlns="" id="{999AC6D0-4BA0-927E-4E25-E413BCEA056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429855328"/>
              </p:ext>
            </p:extLst>
          </p:nvPr>
        </p:nvGraphicFramePr>
        <p:xfrm>
          <a:off x="4894964" y="2029462"/>
          <a:ext cx="3886200" cy="4402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034">
                  <a:extLst>
                    <a:ext uri="{9D8B030D-6E8A-4147-A177-3AD203B41FA5}">
                      <a16:colId xmlns:a16="http://schemas.microsoft.com/office/drawing/2014/main" xmlns="" val="1566432108"/>
                    </a:ext>
                  </a:extLst>
                </a:gridCol>
                <a:gridCol w="946178">
                  <a:extLst>
                    <a:ext uri="{9D8B030D-6E8A-4147-A177-3AD203B41FA5}">
                      <a16:colId xmlns:a16="http://schemas.microsoft.com/office/drawing/2014/main" xmlns="" val="226359789"/>
                    </a:ext>
                  </a:extLst>
                </a:gridCol>
                <a:gridCol w="976988">
                  <a:extLst>
                    <a:ext uri="{9D8B030D-6E8A-4147-A177-3AD203B41FA5}">
                      <a16:colId xmlns:a16="http://schemas.microsoft.com/office/drawing/2014/main" xmlns="" val="1544903576"/>
                    </a:ext>
                  </a:extLst>
                </a:gridCol>
              </a:tblGrid>
              <a:tr h="5983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Jogalkotási </a:t>
                      </a:r>
                      <a:br>
                        <a:rPr lang="hu-HU" sz="1400" kern="1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hu-HU" sz="1400" kern="1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esemény</a:t>
                      </a:r>
                      <a:endParaRPr lang="hu-HU" sz="1400" kern="1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Dátum</a:t>
                      </a:r>
                      <a:endParaRPr lang="hu-HU" sz="1400" kern="1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Tervezett hatályba-lépés</a:t>
                      </a:r>
                      <a:endParaRPr lang="hu-HU" sz="1400" kern="1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4068901"/>
                  </a:ext>
                </a:extLst>
              </a:tr>
              <a:tr h="5213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Társadalmi egyeztetésre bocsátott szöveg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23.01.12.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23.04.15.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3899965046"/>
                  </a:ext>
                </a:extLst>
              </a:tr>
              <a:tr h="44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Országgyűlési </a:t>
                      </a:r>
                      <a:b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benyújtás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23.04.19.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23.07.01.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1899136942"/>
                  </a:ext>
                </a:extLst>
              </a:tr>
              <a:tr h="291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Törvényjavaslat elfogadása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23.07.04.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23.08.01.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131157299"/>
                  </a:ext>
                </a:extLst>
              </a:tr>
              <a:tr h="291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Országgyűlés elnöke aláírása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23.07.12.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23.08.01.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275768678"/>
                  </a:ext>
                </a:extLst>
              </a:tr>
              <a:tr h="291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Alkotmányossági </a:t>
                      </a:r>
                      <a:b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vétó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23.07.13.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286471756"/>
                  </a:ext>
                </a:extLst>
              </a:tr>
              <a:tr h="291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AB </a:t>
                      </a:r>
                      <a:b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határozat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23.07.19.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743633625"/>
                  </a:ext>
                </a:extLst>
              </a:tr>
              <a:tr h="4196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Új törvényjavaslat elfogadása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23.10.25.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8. nap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2278875019"/>
                  </a:ext>
                </a:extLst>
              </a:tr>
              <a:tr h="376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Magyar </a:t>
                      </a:r>
                      <a:b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Közlöny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23.10.31.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kern="100" dirty="0">
                          <a:effectLst/>
                          <a:latin typeface="Franklin Gothic Book" panose="020B0503020102020204" pitchFamily="34" charset="0"/>
                        </a:rPr>
                        <a:t>23.11.08.</a:t>
                      </a:r>
                      <a:endParaRPr lang="hu-HU" sz="1400" kern="1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53" marR="65253" marT="0" marB="0" anchor="ctr"/>
                </a:tc>
                <a:extLst>
                  <a:ext uri="{0D108BD9-81ED-4DB2-BD59-A6C34878D82A}">
                    <a16:rowId xmlns:a16="http://schemas.microsoft.com/office/drawing/2014/main" xmlns="" val="2919175659"/>
                  </a:ext>
                </a:extLst>
              </a:tr>
            </a:tbl>
          </a:graphicData>
        </a:graphic>
      </p:graphicFrame>
      <p:sp>
        <p:nvSpPr>
          <p:cNvPr id="19" name="Téglalap: lekerekített 18">
            <a:extLst>
              <a:ext uri="{FF2B5EF4-FFF2-40B4-BE49-F238E27FC236}">
                <a16:creationId xmlns:a16="http://schemas.microsoft.com/office/drawing/2014/main" xmlns="" id="{9AA2CD06-B3A6-F14A-5DC6-81A98DDC8515}"/>
              </a:ext>
            </a:extLst>
          </p:cNvPr>
          <p:cNvSpPr/>
          <p:nvPr/>
        </p:nvSpPr>
        <p:spPr>
          <a:xfrm>
            <a:off x="4852438" y="941008"/>
            <a:ext cx="3928726" cy="81448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>
                <a:latin typeface="Franklin Gothic Book" panose="020B0503020102020204" pitchFamily="34" charset="0"/>
              </a:rPr>
              <a:t>2010 óta 30 ezer milliárd forint beruházási érték</a:t>
            </a:r>
            <a:br>
              <a:rPr lang="hu-HU" sz="1400" b="1" dirty="0">
                <a:latin typeface="Franklin Gothic Book" panose="020B0503020102020204" pitchFamily="34" charset="0"/>
              </a:rPr>
            </a:br>
            <a:r>
              <a:rPr lang="hu-HU" sz="1400" b="1" dirty="0">
                <a:latin typeface="Franklin Gothic Book" panose="020B0503020102020204" pitchFamily="34" charset="0"/>
              </a:rPr>
              <a:t/>
            </a:r>
            <a:br>
              <a:rPr lang="hu-HU" sz="1400" b="1" dirty="0">
                <a:latin typeface="Franklin Gothic Book" panose="020B0503020102020204" pitchFamily="34" charset="0"/>
              </a:rPr>
            </a:br>
            <a:r>
              <a:rPr lang="hu-HU" sz="1400" b="1" dirty="0">
                <a:latin typeface="Franklin Gothic Book" panose="020B0503020102020204" pitchFamily="34" charset="0"/>
              </a:rPr>
              <a:t>Minden HARMADIK beruházás állami beruházás!</a:t>
            </a:r>
            <a:endParaRPr lang="hu-HU" sz="1400" b="1" dirty="0"/>
          </a:p>
        </p:txBody>
      </p:sp>
      <p:cxnSp>
        <p:nvCxnSpPr>
          <p:cNvPr id="3" name="Egyenes összekötő 2">
            <a:extLst>
              <a:ext uri="{FF2B5EF4-FFF2-40B4-BE49-F238E27FC236}">
                <a16:creationId xmlns:a16="http://schemas.microsoft.com/office/drawing/2014/main" xmlns="" id="{1CD3E59F-80D5-7F98-65D3-9326B84E570A}"/>
              </a:ext>
            </a:extLst>
          </p:cNvPr>
          <p:cNvCxnSpPr>
            <a:cxnSpLocks/>
          </p:cNvCxnSpPr>
          <p:nvPr/>
        </p:nvCxnSpPr>
        <p:spPr>
          <a:xfrm flipV="1">
            <a:off x="255321" y="2035044"/>
            <a:ext cx="4057187" cy="3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églalap: lekerekített 4">
            <a:extLst>
              <a:ext uri="{FF2B5EF4-FFF2-40B4-BE49-F238E27FC236}">
                <a16:creationId xmlns:a16="http://schemas.microsoft.com/office/drawing/2014/main" xmlns="" id="{FC3A83D4-21A6-FDDB-979A-00BA42B74F39}"/>
              </a:ext>
            </a:extLst>
          </p:cNvPr>
          <p:cNvSpPr/>
          <p:nvPr/>
        </p:nvSpPr>
        <p:spPr>
          <a:xfrm>
            <a:off x="4852438" y="954727"/>
            <a:ext cx="3928726" cy="81448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NEM CSAK AZ ÁR LESZ DOMINÁNS!</a:t>
            </a:r>
            <a:endParaRPr lang="hu-H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018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1680" y="624110"/>
            <a:ext cx="7056783" cy="716658"/>
          </a:xfrm>
        </p:spPr>
        <p:txBody>
          <a:bodyPr/>
          <a:lstStyle/>
          <a:p>
            <a:r>
              <a:rPr lang="hu-HU" dirty="0" smtClean="0"/>
              <a:t>Az építési folyamat résztvevői</a:t>
            </a:r>
            <a:endParaRPr lang="hu-HU" dirty="0"/>
          </a:p>
        </p:txBody>
      </p:sp>
      <p:grpSp>
        <p:nvGrpSpPr>
          <p:cNvPr id="3" name="Organization Chart 2"/>
          <p:cNvGrpSpPr>
            <a:grpSpLocks/>
          </p:cNvGrpSpPr>
          <p:nvPr/>
        </p:nvGrpSpPr>
        <p:grpSpPr bwMode="auto">
          <a:xfrm>
            <a:off x="827584" y="1700808"/>
            <a:ext cx="8001000" cy="4267200"/>
            <a:chOff x="337" y="1082"/>
            <a:chExt cx="3629" cy="2016"/>
          </a:xfrm>
        </p:grpSpPr>
        <p:cxnSp>
          <p:nvCxnSpPr>
            <p:cNvPr id="45" name="_s5124"/>
            <p:cNvCxnSpPr>
              <a:cxnSpLocks noChangeShapeType="1"/>
              <a:stCxn id="63" idx="1"/>
              <a:endCxn id="54" idx="2"/>
            </p:cNvCxnSpPr>
            <p:nvPr/>
          </p:nvCxnSpPr>
          <p:spPr bwMode="auto">
            <a:xfrm rot="10800000">
              <a:off x="2497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6" name="_s5125"/>
            <p:cNvCxnSpPr>
              <a:cxnSpLocks noChangeShapeType="1"/>
              <a:stCxn id="62" idx="3"/>
              <a:endCxn id="54" idx="2"/>
            </p:cNvCxnSpPr>
            <p:nvPr/>
          </p:nvCxnSpPr>
          <p:spPr bwMode="auto">
            <a:xfrm flipV="1">
              <a:off x="2324" y="1370"/>
              <a:ext cx="173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" name="_s5126"/>
            <p:cNvCxnSpPr>
              <a:cxnSpLocks noChangeShapeType="1"/>
              <a:stCxn id="61" idx="1"/>
              <a:endCxn id="54" idx="2"/>
            </p:cNvCxnSpPr>
            <p:nvPr/>
          </p:nvCxnSpPr>
          <p:spPr bwMode="auto">
            <a:xfrm rot="10800000">
              <a:off x="2497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" name="_s5127"/>
            <p:cNvCxnSpPr>
              <a:cxnSpLocks noChangeShapeType="1"/>
              <a:stCxn id="60" idx="0"/>
              <a:endCxn id="55" idx="2"/>
            </p:cNvCxnSpPr>
            <p:nvPr/>
          </p:nvCxnSpPr>
          <p:spPr bwMode="auto">
            <a:xfrm rot="5400000" flipH="1">
              <a:off x="1691" y="2435"/>
              <a:ext cx="144" cy="605"/>
            </a:xfrm>
            <a:prstGeom prst="bentConnector3">
              <a:avLst>
                <a:gd name="adj1" fmla="val 371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9" name="_s5128"/>
            <p:cNvCxnSpPr>
              <a:cxnSpLocks noChangeShapeType="1"/>
              <a:stCxn id="59" idx="0"/>
              <a:endCxn id="55" idx="2"/>
            </p:cNvCxnSpPr>
            <p:nvPr/>
          </p:nvCxnSpPr>
          <p:spPr bwMode="auto">
            <a:xfrm rot="-5400000">
              <a:off x="1086" y="2435"/>
              <a:ext cx="144" cy="605"/>
            </a:xfrm>
            <a:prstGeom prst="bentConnector3">
              <a:avLst>
                <a:gd name="adj1" fmla="val 371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0" name="_s5129"/>
            <p:cNvCxnSpPr>
              <a:cxnSpLocks noChangeShapeType="1"/>
              <a:stCxn id="58" idx="3"/>
              <a:endCxn id="54" idx="2"/>
            </p:cNvCxnSpPr>
            <p:nvPr/>
          </p:nvCxnSpPr>
          <p:spPr bwMode="auto">
            <a:xfrm flipV="1">
              <a:off x="2324" y="1370"/>
              <a:ext cx="173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1" name="_s5130"/>
            <p:cNvCxnSpPr>
              <a:cxnSpLocks noChangeShapeType="1"/>
              <a:stCxn id="57" idx="0"/>
              <a:endCxn id="54" idx="2"/>
            </p:cNvCxnSpPr>
            <p:nvPr/>
          </p:nvCxnSpPr>
          <p:spPr bwMode="auto">
            <a:xfrm rot="5400000" flipH="1">
              <a:off x="2512" y="1355"/>
              <a:ext cx="1008" cy="1037"/>
            </a:xfrm>
            <a:prstGeom prst="bentConnector3">
              <a:avLst>
                <a:gd name="adj1" fmla="val 529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52" name="_s5131"/>
            <p:cNvCxnSpPr>
              <a:cxnSpLocks noChangeShapeType="1"/>
              <a:stCxn id="56" idx="0"/>
              <a:endCxn id="54" idx="2"/>
            </p:cNvCxnSpPr>
            <p:nvPr/>
          </p:nvCxnSpPr>
          <p:spPr bwMode="auto">
            <a:xfrm rot="-5400000">
              <a:off x="1994" y="1873"/>
              <a:ext cx="1008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3" name="_s5132"/>
            <p:cNvCxnSpPr>
              <a:cxnSpLocks noChangeShapeType="1"/>
              <a:stCxn id="55" idx="0"/>
              <a:endCxn id="54" idx="2"/>
            </p:cNvCxnSpPr>
            <p:nvPr/>
          </p:nvCxnSpPr>
          <p:spPr bwMode="auto">
            <a:xfrm rot="-5400000">
              <a:off x="1475" y="1355"/>
              <a:ext cx="1008" cy="1037"/>
            </a:xfrm>
            <a:prstGeom prst="bentConnector3">
              <a:avLst>
                <a:gd name="adj1" fmla="val 529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54" name="_s5133"/>
            <p:cNvSpPr>
              <a:spLocks noChangeArrowheads="1"/>
            </p:cNvSpPr>
            <p:nvPr/>
          </p:nvSpPr>
          <p:spPr bwMode="auto">
            <a:xfrm>
              <a:off x="2065" y="108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 dirty="0"/>
                <a:t>Építtető</a:t>
              </a:r>
              <a:br>
                <a:rPr lang="hu-HU" sz="1400" b="1" dirty="0"/>
              </a:br>
              <a:r>
                <a:rPr lang="hu-HU" sz="1000" b="1" dirty="0"/>
                <a:t>Beruházás lebonyolító</a:t>
              </a:r>
            </a:p>
          </p:txBody>
        </p:sp>
        <p:sp>
          <p:nvSpPr>
            <p:cNvPr id="55" name="_s5134"/>
            <p:cNvSpPr>
              <a:spLocks noChangeArrowheads="1"/>
            </p:cNvSpPr>
            <p:nvPr/>
          </p:nvSpPr>
          <p:spPr bwMode="auto">
            <a:xfrm>
              <a:off x="1028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 dirty="0"/>
                <a:t>Fővállalkozó</a:t>
              </a:r>
              <a:br>
                <a:rPr lang="hu-HU" sz="1400" b="1" dirty="0"/>
              </a:br>
              <a:r>
                <a:rPr lang="hu-HU" sz="1400" b="1" dirty="0"/>
                <a:t>kivitelező; FMV</a:t>
              </a:r>
            </a:p>
          </p:txBody>
        </p:sp>
        <p:sp>
          <p:nvSpPr>
            <p:cNvPr id="56" name="_s5135"/>
            <p:cNvSpPr>
              <a:spLocks noChangeArrowheads="1"/>
            </p:cNvSpPr>
            <p:nvPr/>
          </p:nvSpPr>
          <p:spPr bwMode="auto">
            <a:xfrm>
              <a:off x="2065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Fővállalkozó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57" name="_s5136"/>
            <p:cNvSpPr>
              <a:spLocks noChangeArrowheads="1"/>
            </p:cNvSpPr>
            <p:nvPr/>
          </p:nvSpPr>
          <p:spPr bwMode="auto">
            <a:xfrm>
              <a:off x="3102" y="23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Fővállalkozó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58" name="_s5137"/>
            <p:cNvSpPr>
              <a:spLocks noChangeArrowheads="1"/>
            </p:cNvSpPr>
            <p:nvPr/>
          </p:nvSpPr>
          <p:spPr bwMode="auto">
            <a:xfrm>
              <a:off x="1288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Műszaki ellenőr</a:t>
              </a:r>
            </a:p>
          </p:txBody>
        </p:sp>
        <p:sp>
          <p:nvSpPr>
            <p:cNvPr id="59" name="_s5138"/>
            <p:cNvSpPr>
              <a:spLocks noChangeArrowheads="1"/>
            </p:cNvSpPr>
            <p:nvPr/>
          </p:nvSpPr>
          <p:spPr bwMode="auto">
            <a:xfrm>
              <a:off x="337" y="2810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</a:p>
            <a:p>
              <a:pPr algn="ctr"/>
              <a:r>
                <a:rPr lang="hu-HU" sz="1400" b="1"/>
                <a:t>kivitelező; FMV</a:t>
              </a:r>
            </a:p>
          </p:txBody>
        </p:sp>
        <p:sp>
          <p:nvSpPr>
            <p:cNvPr id="60" name="_s5139"/>
            <p:cNvSpPr>
              <a:spLocks noChangeArrowheads="1"/>
            </p:cNvSpPr>
            <p:nvPr/>
          </p:nvSpPr>
          <p:spPr bwMode="auto">
            <a:xfrm>
              <a:off x="1546" y="2810"/>
              <a:ext cx="1037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Alvállalkozó</a:t>
              </a:r>
              <a:br>
                <a:rPr lang="hu-HU" sz="1400" b="1"/>
              </a:br>
              <a:r>
                <a:rPr lang="hu-HU" sz="1400" b="1"/>
                <a:t>kivitelező; FMV</a:t>
              </a:r>
            </a:p>
          </p:txBody>
        </p:sp>
        <p:sp>
          <p:nvSpPr>
            <p:cNvPr id="61" name="_s5140"/>
            <p:cNvSpPr>
              <a:spLocks noChangeArrowheads="1"/>
            </p:cNvSpPr>
            <p:nvPr/>
          </p:nvSpPr>
          <p:spPr bwMode="auto">
            <a:xfrm>
              <a:off x="2670" y="1514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Eng. terv tervezője</a:t>
              </a:r>
            </a:p>
          </p:txBody>
        </p:sp>
        <p:sp>
          <p:nvSpPr>
            <p:cNvPr id="62" name="_s5141"/>
            <p:cNvSpPr>
              <a:spLocks noChangeArrowheads="1"/>
            </p:cNvSpPr>
            <p:nvPr/>
          </p:nvSpPr>
          <p:spPr bwMode="auto">
            <a:xfrm>
              <a:off x="1288" y="194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Kiv. terv tervezője</a:t>
              </a:r>
            </a:p>
          </p:txBody>
        </p:sp>
        <p:sp>
          <p:nvSpPr>
            <p:cNvPr id="63" name="_s5142"/>
            <p:cNvSpPr>
              <a:spLocks noChangeArrowheads="1"/>
            </p:cNvSpPr>
            <p:nvPr/>
          </p:nvSpPr>
          <p:spPr bwMode="auto">
            <a:xfrm>
              <a:off x="2670" y="1946"/>
              <a:ext cx="1036" cy="28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hu-HU" sz="1400" b="1"/>
                <a:t>Tervezői művezető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7B5A23F-7276-435D-91DA-09104D7777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2F3ECD7F-BF61-4CB1-AA15-464BB771E7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66F1B29-3A08-4DB7-9F92-4C09B3BCFF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xmlns="" id="{44A5AAD1-9616-4E1C-B3AC-E5497A6A3C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06400" y="787400"/>
            <a:ext cx="5461744" cy="77893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rgbClr val="FEFFFF"/>
                </a:solidFill>
              </a:rPr>
              <a:t>Betekintés a dokumentációba</a:t>
            </a:r>
            <a:endParaRPr lang="hu-HU" sz="2800" dirty="0">
              <a:solidFill>
                <a:srgbClr val="FEFF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dirty="0" smtClean="0">
                <a:solidFill>
                  <a:srgbClr val="FEFFFF"/>
                </a:solidFill>
              </a:rPr>
              <a:t>163. § (2) Az építésügyi és az építésfelügyeleti hatósági ügyirat részét képező építészeti-műszaki dokumentáció tervlapjainak az épület belső kialakítására vonatkozó részeibe kizárólag az építési tevékenységgel érintett telek, építmény, építményrész tulajdonosa és haszonélvezője tekinthet bele. Ez alól kivételt képeznek a közhasználatú építmények építészeti-műszaki dokumentációinak azon részei, amelyek a közfeladat ellátását biztosító építményrészekre vonatkoznak.</a:t>
            </a:r>
            <a:r>
              <a:rPr lang="hu-HU" dirty="0">
                <a:solidFill>
                  <a:srgbClr val="FEFFFF"/>
                </a:solidFill>
              </a:rPr>
              <a:t>	</a:t>
            </a:r>
          </a:p>
        </p:txBody>
      </p:sp>
      <p:pic>
        <p:nvPicPr>
          <p:cNvPr id="5" name="Kép 4" descr="A képen Grafika, embléma, Grafikus tervezés, rajzfilm látható&#10;&#10;Automatikusan generált leírás">
            <a:extLst>
              <a:ext uri="{FF2B5EF4-FFF2-40B4-BE49-F238E27FC236}">
                <a16:creationId xmlns:a16="http://schemas.microsoft.com/office/drawing/2014/main" xmlns="" id="{A585DF57-1354-C22D-A293-A5AE7D2950B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060848"/>
            <a:ext cx="2702315" cy="270231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7B5A23F-7276-435D-91DA-09104D7777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2F3ECD7F-BF61-4CB1-AA15-464BB771E7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66F1B29-3A08-4DB7-9F92-4C09B3BCFF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xmlns="" id="{44A5AAD1-9616-4E1C-B3AC-E5497A6A3C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06400" y="787400"/>
            <a:ext cx="5359399" cy="77893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rgbClr val="FEFFFF"/>
                </a:solidFill>
              </a:rPr>
              <a:t>Törvényi változások</a:t>
            </a:r>
            <a:endParaRPr lang="hu-HU" sz="2800" dirty="0">
              <a:solidFill>
                <a:srgbClr val="FEFFFF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6398" y="2032000"/>
            <a:ext cx="5605761" cy="43493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200" dirty="0" smtClean="0">
                <a:solidFill>
                  <a:srgbClr val="FEFFFF"/>
                </a:solidFill>
              </a:rPr>
              <a:t>A </a:t>
            </a:r>
            <a:r>
              <a:rPr lang="hu-HU" sz="2200" dirty="0" err="1" smtClean="0">
                <a:solidFill>
                  <a:srgbClr val="FEFFFF"/>
                </a:solidFill>
              </a:rPr>
              <a:t>fogalommeghatározások</a:t>
            </a:r>
            <a:r>
              <a:rPr lang="hu-HU" sz="2200" dirty="0" smtClean="0">
                <a:solidFill>
                  <a:srgbClr val="FEFFFF"/>
                </a:solidFill>
              </a:rPr>
              <a:t> között sok olyan szerepel, amely korábban alacsonyabb szintű szabályozásban volt fellelhető.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200" dirty="0" smtClean="0">
                <a:solidFill>
                  <a:srgbClr val="FEFFFF"/>
                </a:solidFill>
              </a:rPr>
              <a:t>A törvény szövegezése is egyszerűsödött, hasonlít a Ptk., vagy az </a:t>
            </a:r>
            <a:r>
              <a:rPr lang="hu-HU" sz="2200" dirty="0" err="1" smtClean="0">
                <a:solidFill>
                  <a:srgbClr val="FEFFFF"/>
                </a:solidFill>
              </a:rPr>
              <a:t>Ákr</a:t>
            </a:r>
            <a:r>
              <a:rPr lang="hu-HU" sz="2200" dirty="0" smtClean="0">
                <a:solidFill>
                  <a:srgbClr val="FEFFFF"/>
                </a:solidFill>
              </a:rPr>
              <a:t>. szerkezetéhez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200" dirty="0" smtClean="0">
                <a:solidFill>
                  <a:srgbClr val="FEFFFF"/>
                </a:solidFill>
              </a:rPr>
              <a:t>Új szakaszok jelennek meg benne, amelyek korábban alacsonyabb szintű szabályozásban volt fellelhetők</a:t>
            </a:r>
          </a:p>
        </p:txBody>
      </p:sp>
      <p:pic>
        <p:nvPicPr>
          <p:cNvPr id="5" name="Kép 4" descr="A képen Grafika, embléma, Grafikus tervezés, rajzfilm látható&#10;&#10;Automatikusan generált leírás">
            <a:extLst>
              <a:ext uri="{FF2B5EF4-FFF2-40B4-BE49-F238E27FC236}">
                <a16:creationId xmlns:a16="http://schemas.microsoft.com/office/drawing/2014/main" xmlns="" id="{A585DF57-1354-C22D-A293-A5AE7D2950B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060848"/>
            <a:ext cx="2702315" cy="270231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1FF9CEF5-A50D-4B8B-9852-D76F703786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73CAE2D-74B9-9D48-197B-27C1101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r="10668" b="2"/>
          <a:stretch/>
        </p:blipFill>
        <p:spPr>
          <a:xfrm>
            <a:off x="0" y="0"/>
            <a:ext cx="9144000" cy="685799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941909" y="2514600"/>
            <a:ext cx="6686550" cy="2262781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Mi lesz a jövő:</a:t>
            </a:r>
            <a:br>
              <a:rPr lang="hu-HU" dirty="0" smtClean="0"/>
            </a:br>
            <a:r>
              <a:rPr lang="hu-HU" dirty="0" smtClean="0"/>
              <a:t>„A puding próbája az evés”, ahogy a szólás mondja!</a:t>
            </a:r>
            <a:endParaRPr lang="hu-HU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065753F1-EEE2-45ED-88A1-ECB4A495D0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xmlns="" id="{3E3E7343-7B0A-4265-B9DA-56CE355513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xmlns="" id="{608D2FF5-E7CA-448D-8B61-42FAA7A0C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xmlns="" id="{DC186DC7-6F76-40B7-8268-20660160E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xmlns="" id="{4C8DDEC4-2C9A-4271-BBB3-577233F2E1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xmlns="" id="{D8DB0C2B-A79C-421F-88AB-DC7B125279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xmlns="" id="{B3BC96E3-7FEF-4BFD-8E2C-028CB3772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xmlns="" id="{E7ED35DB-BAAE-4771-A0A0-65647ACC5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xmlns="" id="{4407B080-4ED5-43EB-8CCE-B43B336EF6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xmlns="" id="{8C10C675-F599-45D3-8177-D7F7DEC16C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xmlns="" id="{E2566A74-B9B1-469F-A373-3B3C60175C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xmlns="" id="{D108E5CB-8D77-4568-B6FF-2C30321345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xmlns="" id="{7D8349D8-2AE2-4C78-84ED-22125F147B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30684D86-C9D1-40C3-A9B6-EC935C7312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xmlns="" id="{1EDF7896-F56A-49DA-90F3-F5CE8B9833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u-HU"/>
          </a:p>
        </p:txBody>
      </p:sp>
      <p:sp>
        <p:nvSpPr>
          <p:cNvPr id="34" name="Alcím 3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A9ED0BC1-59F2-4878-41AC-AAEDCBDC0A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9552" y="404664"/>
            <a:ext cx="7344816" cy="1085850"/>
          </a:xfrm>
        </p:spPr>
        <p:txBody>
          <a:bodyPr>
            <a:noAutofit/>
          </a:bodyPr>
          <a:lstStyle/>
          <a:p>
            <a:r>
              <a:rPr lang="en-US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A </a:t>
            </a:r>
            <a:r>
              <a:rPr lang="hu-HU" sz="2400" kern="1200" dirty="0">
                <a:solidFill>
                  <a:srgbClr val="3333CC"/>
                </a:solidFill>
                <a:latin typeface="Franklin Gothic Book" panose="020B0503020102020204" pitchFamily="34" charset="0"/>
              </a:rPr>
              <a:t>magyar építészetről szóló </a:t>
            </a:r>
            <a:r>
              <a:rPr lang="hu-HU" sz="2400" kern="1200" dirty="0">
                <a:latin typeface="Franklin Gothic Book" panose="020B0503020102020204" pitchFamily="34" charset="0"/>
              </a:rPr>
              <a:t>2023. évi C. törvény (</a:t>
            </a:r>
            <a:r>
              <a:rPr lang="hu-HU" sz="2400" kern="1200" dirty="0" err="1">
                <a:latin typeface="Franklin Gothic Book" panose="020B0503020102020204" pitchFamily="34" charset="0"/>
              </a:rPr>
              <a:t>Méptv</a:t>
            </a:r>
            <a:r>
              <a:rPr lang="hu-HU" sz="2400" kern="1200" dirty="0" smtClean="0">
                <a:latin typeface="Franklin Gothic Book" panose="020B0503020102020204" pitchFamily="34" charset="0"/>
              </a:rPr>
              <a:t>.)</a:t>
            </a:r>
            <a:endParaRPr lang="hu-HU" sz="2400" dirty="0">
              <a:solidFill>
                <a:srgbClr val="3333C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CFD1B36A-A509-FD71-A5FE-EC4EEE795A38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0" y="3573016"/>
            <a:ext cx="8669338" cy="2152650"/>
          </a:xfrm>
        </p:spPr>
        <p:txBody>
          <a:bodyPr>
            <a:noAutofit/>
          </a:bodyPr>
          <a:lstStyle/>
          <a:p>
            <a:r>
              <a:rPr lang="hu-HU" sz="16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/>
            </a:r>
            <a:br>
              <a:rPr lang="hu-HU" sz="16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r>
              <a:rPr lang="hu-HU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„A minőség rovására a pénz uralkodott az építészetben”  </a:t>
            </a:r>
            <a:r>
              <a:rPr lang="hu-HU" b="1" i="0" dirty="0" smtClean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ökológiai </a:t>
            </a:r>
            <a:r>
              <a:rPr lang="hu-HU" b="1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és fenntarthatósági szempontok</a:t>
            </a:r>
            <a:r>
              <a:rPr lang="hu-HU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 előtérbe helyezése.</a:t>
            </a:r>
            <a: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  <a:t/>
            </a:r>
            <a:b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</a:br>
            <a: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  <a:t/>
            </a:r>
            <a:b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</a:br>
            <a: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  <a:t>A </a:t>
            </a:r>
            <a:r>
              <a:rPr lang="hu-HU" u="sng" dirty="0">
                <a:solidFill>
                  <a:srgbClr val="050505"/>
                </a:solidFill>
                <a:latin typeface="Franklin Gothic Book" panose="020B0503020102020204" pitchFamily="34" charset="0"/>
              </a:rPr>
              <a:t>tervtanácsi vélemény nélkül</a:t>
            </a:r>
            <a: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  <a:t> megvalósult állami beruházások 80 %-a stílus és dizájn tekintetében </a:t>
            </a:r>
            <a:r>
              <a:rPr lang="hu-HU" dirty="0" smtClean="0">
                <a:solidFill>
                  <a:srgbClr val="050505"/>
                </a:solidFill>
                <a:latin typeface="Franklin Gothic Book" panose="020B0503020102020204" pitchFamily="34" charset="0"/>
              </a:rPr>
              <a:t>vállalhatatlan. </a:t>
            </a:r>
            <a:r>
              <a:rPr lang="hu-HU" b="1" dirty="0" smtClean="0">
                <a:solidFill>
                  <a:srgbClr val="3333CC"/>
                </a:solidFill>
                <a:latin typeface="Franklin Gothic Book" panose="020B0503020102020204" pitchFamily="34" charset="0"/>
              </a:rPr>
              <a:t>Többszintű </a:t>
            </a:r>
            <a:r>
              <a:rPr lang="hu-HU" b="1" dirty="0">
                <a:solidFill>
                  <a:srgbClr val="3333CC"/>
                </a:solidFill>
                <a:latin typeface="Franklin Gothic Book" panose="020B0503020102020204" pitchFamily="34" charset="0"/>
              </a:rPr>
              <a:t>tervtanácsi és főépítészi rendszer</a:t>
            </a:r>
            <a:r>
              <a:rPr lang="hu-HU" dirty="0">
                <a:solidFill>
                  <a:srgbClr val="050505"/>
                </a:solidFill>
                <a:latin typeface="Franklin Gothic Book" panose="020B0503020102020204" pitchFamily="34" charset="0"/>
              </a:rPr>
              <a:t> szükséges, csak kivételesen lehet kiemelni egy beruházást az előírások alól.</a:t>
            </a:r>
            <a:endParaRPr lang="hu-HU" dirty="0">
              <a:latin typeface="Franklin Gothic Book" panose="020B0503020102020204" pitchFamily="34" charset="0"/>
            </a:endParaRPr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9565EC11-4B57-9C4D-77E8-BB624904B33A}"/>
              </a:ext>
            </a:extLst>
          </p:cNvPr>
          <p:cNvSpPr txBox="1">
            <a:spLocks/>
          </p:cNvSpPr>
          <p:nvPr/>
        </p:nvSpPr>
        <p:spPr>
          <a:xfrm>
            <a:off x="255321" y="5148224"/>
            <a:ext cx="8669660" cy="14199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2100" dirty="0">
              <a:latin typeface="Franklin Gothic Book" panose="020B0503020102020204" pitchFamily="34" charset="0"/>
            </a:endParaRPr>
          </a:p>
        </p:txBody>
      </p:sp>
      <p:sp>
        <p:nvSpPr>
          <p:cNvPr id="11" name="Szöveg helye 3">
            <a:extLst>
              <a:ext uri="{FF2B5EF4-FFF2-40B4-BE49-F238E27FC236}">
                <a16:creationId xmlns="" xmlns:a16="http://schemas.microsoft.com/office/drawing/2014/main" id="{AFDC305B-4E7B-9A09-41D6-DA2E0F700EBC}"/>
              </a:ext>
            </a:extLst>
          </p:cNvPr>
          <p:cNvSpPr txBox="1">
            <a:spLocks/>
          </p:cNvSpPr>
          <p:nvPr/>
        </p:nvSpPr>
        <p:spPr>
          <a:xfrm>
            <a:off x="395536" y="1628800"/>
            <a:ext cx="8064896" cy="19860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„Az a célunk, hogy a </a:t>
            </a:r>
            <a:r>
              <a:rPr lang="hu-HU" sz="1800" b="1" i="0" dirty="0">
                <a:solidFill>
                  <a:srgbClr val="3333CC"/>
                </a:solidFill>
                <a:effectLst/>
                <a:latin typeface="Franklin Gothic Book" panose="020B0503020102020204" pitchFamily="34" charset="0"/>
              </a:rPr>
              <a:t>minőségi építészetet ösztönözzük a bürokratikus építésügy</a:t>
            </a: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 helyett”.</a:t>
            </a:r>
            <a:b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/>
            </a:r>
            <a:b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r>
              <a:rPr lang="hu-HU" sz="1800" dirty="0">
                <a:solidFill>
                  <a:srgbClr val="050505"/>
                </a:solidFill>
                <a:latin typeface="Franklin Gothic Book" panose="020B0503020102020204" pitchFamily="34" charset="0"/>
              </a:rPr>
              <a:t>Mi épüljön? A </a:t>
            </a:r>
            <a:r>
              <a:rPr lang="hu-HU" sz="1800" b="1" dirty="0">
                <a:solidFill>
                  <a:srgbClr val="3333CC"/>
                </a:solidFill>
                <a:latin typeface="Franklin Gothic Book" panose="020B0503020102020204" pitchFamily="34" charset="0"/>
              </a:rPr>
              <a:t>helyi szempontok erősítése</a:t>
            </a:r>
            <a:r>
              <a:rPr lang="hu-HU" sz="1800" dirty="0">
                <a:solidFill>
                  <a:srgbClr val="050505"/>
                </a:solidFill>
                <a:latin typeface="Franklin Gothic Book" panose="020B0503020102020204" pitchFamily="34" charset="0"/>
              </a:rPr>
              <a:t>. </a:t>
            </a: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Szigorítjuk a szabályokat is, hogy ne </a:t>
            </a:r>
            <a:r>
              <a:rPr lang="hu-HU" sz="1800" b="0" i="0" dirty="0" err="1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épülhessen</a:t>
            </a: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> olyan épület, amely léptékében, stílusában nem illeszkedik a településképbe”.</a:t>
            </a:r>
            <a:b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/>
            </a:r>
            <a:b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r>
              <a:rPr lang="hu-HU" sz="1800" b="1" dirty="0">
                <a:solidFill>
                  <a:srgbClr val="3333CC"/>
                </a:solidFill>
                <a:latin typeface="Franklin Gothic Book" panose="020B0503020102020204" pitchFamily="34" charset="0"/>
              </a:rPr>
              <a:t>Zöldterület rovására </a:t>
            </a:r>
            <a:r>
              <a:rPr lang="hu-HU" sz="1800" b="1" u="sng" dirty="0">
                <a:solidFill>
                  <a:srgbClr val="3333CC"/>
                </a:solidFill>
                <a:latin typeface="Franklin Gothic Book" panose="020B0503020102020204" pitchFamily="34" charset="0"/>
              </a:rPr>
              <a:t>nem</a:t>
            </a:r>
            <a:r>
              <a:rPr lang="hu-HU" sz="1800" b="1" dirty="0">
                <a:solidFill>
                  <a:srgbClr val="3333CC"/>
                </a:solidFill>
                <a:latin typeface="Franklin Gothic Book" panose="020B0503020102020204" pitchFamily="34" charset="0"/>
              </a:rPr>
              <a:t> lehet építkezni!</a:t>
            </a:r>
            <a: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  <a:t/>
            </a:r>
            <a:br>
              <a:rPr lang="hu-HU" sz="1800" b="0" i="0" dirty="0">
                <a:solidFill>
                  <a:srgbClr val="050505"/>
                </a:solidFill>
                <a:effectLst/>
                <a:latin typeface="Franklin Gothic Book" panose="020B0503020102020204" pitchFamily="34" charset="0"/>
              </a:rPr>
            </a:br>
            <a:endParaRPr lang="hu-HU" sz="1800" b="0" i="0" dirty="0">
              <a:solidFill>
                <a:srgbClr val="050505"/>
              </a:solidFill>
              <a:effectLst/>
              <a:latin typeface="Franklin Gothic Book" panose="020B0503020102020204" pitchFamily="34" charset="0"/>
            </a:endParaRP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xmlns="" id="{1CD3E59F-80D5-7F98-65D3-9326B84E570A}"/>
              </a:ext>
            </a:extLst>
          </p:cNvPr>
          <p:cNvCxnSpPr>
            <a:cxnSpLocks/>
          </p:cNvCxnSpPr>
          <p:nvPr/>
        </p:nvCxnSpPr>
        <p:spPr>
          <a:xfrm flipV="1">
            <a:off x="251520" y="1484784"/>
            <a:ext cx="4057187" cy="3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2656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903341" y="6438981"/>
            <a:ext cx="936652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41"/>
              </a:lnSpc>
              <a:spcBef>
                <a:spcPct val="0"/>
              </a:spcBef>
            </a:pPr>
            <a:r>
              <a:rPr lang="en-US" sz="700" spc="404" dirty="0">
                <a:solidFill>
                  <a:srgbClr val="243341"/>
                </a:solidFill>
                <a:latin typeface="Lora"/>
              </a:rPr>
              <a:t>SLIDE | 03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907704" y="692696"/>
            <a:ext cx="6552728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66"/>
              </a:lnSpc>
              <a:spcBef>
                <a:spcPct val="0"/>
              </a:spcBef>
            </a:pP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A </a:t>
            </a: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törvény megalkotásának 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folyamat</a:t>
            </a:r>
            <a:r>
              <a:rPr lang="hu-H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a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2963672" y="2579297"/>
            <a:ext cx="1427204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51"/>
              </a:lnSpc>
              <a:spcBef>
                <a:spcPct val="0"/>
              </a:spcBef>
            </a:pPr>
            <a:r>
              <a:rPr lang="en-US" sz="1700" dirty="0">
                <a:solidFill>
                  <a:srgbClr val="FFFFFF"/>
                </a:solidFill>
                <a:latin typeface="Lora Bold"/>
              </a:rPr>
              <a:t>2023.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1331640" y="2204864"/>
            <a:ext cx="64807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2022"/>
            </a:pPr>
            <a:r>
              <a:rPr lang="hu-HU" sz="2400" dirty="0" smtClean="0"/>
              <a:t> 		Kormányprogram</a:t>
            </a:r>
          </a:p>
          <a:p>
            <a:pPr marL="457200" indent="-457200"/>
            <a:endParaRPr lang="hu-HU" sz="2400" dirty="0" smtClean="0"/>
          </a:p>
          <a:p>
            <a:pPr marL="457200" indent="-457200">
              <a:buAutoNum type="arabicPlain" startAt="2022"/>
            </a:pPr>
            <a:r>
              <a:rPr lang="hu-HU" sz="2400" dirty="0" smtClean="0"/>
              <a:t> 		Régi szabályozás felülvizsgálata, 			új koncepció megalkotása</a:t>
            </a:r>
          </a:p>
          <a:p>
            <a:pPr marL="457200" indent="-457200"/>
            <a:endParaRPr lang="hu-HU" sz="2400" dirty="0" smtClean="0"/>
          </a:p>
          <a:p>
            <a:pPr marL="457200" indent="-457200">
              <a:buAutoNum type="arabicPlain" startAt="2023"/>
            </a:pPr>
            <a:r>
              <a:rPr lang="hu-HU" sz="2400" dirty="0" smtClean="0"/>
              <a:t> 		Az új törvény elfogadása</a:t>
            </a:r>
          </a:p>
          <a:p>
            <a:pPr marL="457200" indent="-457200">
              <a:buAutoNum type="arabicPlain" startAt="2023"/>
            </a:pPr>
            <a:endParaRPr lang="hu-HU" sz="2400" dirty="0" smtClean="0"/>
          </a:p>
          <a:p>
            <a:r>
              <a:rPr lang="hu-HU" sz="2400" dirty="0" smtClean="0"/>
              <a:t>2024		Részletszabályok megalkotása, 				hatálybalépés</a:t>
            </a:r>
          </a:p>
          <a:p>
            <a:endParaRPr lang="hu-HU" sz="2400" dirty="0"/>
          </a:p>
        </p:txBody>
      </p:sp>
      <p:sp>
        <p:nvSpPr>
          <p:cNvPr id="29" name="Jobbra nyíl 28"/>
          <p:cNvSpPr/>
          <p:nvPr/>
        </p:nvSpPr>
        <p:spPr>
          <a:xfrm>
            <a:off x="2267744" y="234888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Jobbra nyíl 30"/>
          <p:cNvSpPr/>
          <p:nvPr/>
        </p:nvSpPr>
        <p:spPr>
          <a:xfrm>
            <a:off x="2267744" y="306896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Jobbra nyíl 31"/>
          <p:cNvSpPr/>
          <p:nvPr/>
        </p:nvSpPr>
        <p:spPr>
          <a:xfrm>
            <a:off x="2267744" y="414908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Jobbra nyíl 32"/>
          <p:cNvSpPr/>
          <p:nvPr/>
        </p:nvSpPr>
        <p:spPr>
          <a:xfrm>
            <a:off x="2267744" y="486916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D306B45-25EE-434D-ABA9-A27B79320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chemeClr val="tx2">
                    <a:lumMod val="75000"/>
                  </a:schemeClr>
                </a:solidFill>
              </a:rPr>
              <a:t>Kódex jellegű szabályozás</a:t>
            </a:r>
            <a:endParaRPr lang="hu-H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A42F85E-4939-431E-8B4A-EC07C8E0A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27EBB3F9-D6F7-4F6A-8843-9FEBA15E4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D2B17EF-74EB-4C33-B2E2-8E727B2E7D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0A5F1F8A-3206-4B86-883F-65E98BB6E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6935F8C7-CC88-4243-9786-F3CDBF04A0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9AF7BAD9-71B3-40D8-A089-EFF7FE67BD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6467094F-AEF0-4D3B-BB76-8B3C1F08B9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36F56AF9-DEF1-44E7-BF42-6AAC1AA9D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A43EBE71-20BA-4A40-A513-516678089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1DB39648-7B38-4D0B-93C5-048EC4A45C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8DD2661F-DE5F-45EA-B30B-7C65896388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ABF0A0E5-E68E-4183-A913-228692FD85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615D8F55-8ACD-4EFE-A832-06E785479E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0FDF4201-8CEC-474B-A6B1-88039B7041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0F60AEA4-B25F-417E-93FC-59686DFBE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hu-HU" altLang="hu-HU" sz="24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</a:t>
            </a:r>
            <a:r>
              <a:rPr lang="hu-HU" alt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korábban önálló törvényi szabályozások helyett egy helyen a: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kulturális örökségvédelem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épített környezet védelme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településkép védelem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kamarai törvény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NG kiemelt ügyek</a:t>
            </a:r>
            <a:endParaRPr lang="hu-HU" sz="2400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D306B45-25EE-434D-ABA9-A27B79320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chemeClr val="tx2">
                    <a:lumMod val="75000"/>
                  </a:schemeClr>
                </a:solidFill>
              </a:rPr>
              <a:t>A törvény alapelvei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A42F85E-4939-431E-8B4A-EC07C8E0A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27EBB3F9-D6F7-4F6A-8843-9FEBA15E4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3">
            <a:extLst>
              <a:ext uri="{FF2B5EF4-FFF2-40B4-BE49-F238E27FC236}">
                <a16:creationId xmlns:a16="http://schemas.microsoft.com/office/drawing/2014/main" xmlns="" id="{5D2B17EF-74EB-4C33-B2E2-8E727B2E7D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0A5F1F8A-3206-4B86-883F-65E98BB6E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6935F8C7-CC88-4243-9786-F3CDBF04A0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9AF7BAD9-71B3-40D8-A089-EFF7FE67BD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6467094F-AEF0-4D3B-BB76-8B3C1F08B9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36F56AF9-DEF1-44E7-BF42-6AAC1AA9D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A43EBE71-20BA-4A40-A513-516678089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1DB39648-7B38-4D0B-93C5-048EC4A45C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8DD2661F-DE5F-45EA-B30B-7C65896388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ABF0A0E5-E68E-4183-A913-228692FD85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615D8F55-8ACD-4EFE-A832-06E785479E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0FDF4201-8CEC-474B-A6B1-88039B7041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0F60AEA4-B25F-417E-93FC-59686DFBE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Autofit/>
          </a:bodyPr>
          <a:lstStyle/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polgári jó ízlés és az építészeti minőség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szükséges minimum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hagyományokon és a mai tudáson alapuló helybe illesztés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természeti rendszerek megőrzésének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barnamezős területek elsődlegességének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az építészeti örökség megóvásának és méltó hasznosításának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az emberi életminőség és az egyetemes tervezés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hazai ellátásbiztonság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</a:t>
            </a:r>
            <a:r>
              <a:rPr lang="hu-HU" altLang="hu-HU" sz="2000" dirty="0" err="1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digitalizáció</a:t>
            </a: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elve,</a:t>
            </a:r>
          </a:p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szabályozó felelősségének elve.</a:t>
            </a:r>
            <a:endParaRPr lang="hu-HU" altLang="hu-HU" sz="2000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D306B45-25EE-434D-ABA9-A27B79320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942108"/>
            <a:ext cx="2664296" cy="496911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chemeClr val="tx2">
                    <a:lumMod val="75000"/>
                  </a:schemeClr>
                </a:solidFill>
              </a:rPr>
              <a:t>A törvény preambuluma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A42F85E-4939-431E-8B4A-EC07C8E0A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27EBB3F9-D6F7-4F6A-8843-9FEBA15E4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3">
            <a:extLst>
              <a:ext uri="{FF2B5EF4-FFF2-40B4-BE49-F238E27FC236}">
                <a16:creationId xmlns:a16="http://schemas.microsoft.com/office/drawing/2014/main" xmlns="" id="{5D2B17EF-74EB-4C33-B2E2-8E727B2E7D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0A5F1F8A-3206-4B86-883F-65E98BB6E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6935F8C7-CC88-4243-9786-F3CDBF04A0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9AF7BAD9-71B3-40D8-A089-EFF7FE67BD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6467094F-AEF0-4D3B-BB76-8B3C1F08B9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36F56AF9-DEF1-44E7-BF42-6AAC1AA9D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A43EBE71-20BA-4A40-A513-516678089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1DB39648-7B38-4D0B-93C5-048EC4A45C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8DD2661F-DE5F-45EA-B30B-7C65896388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ABF0A0E5-E68E-4183-A913-228692FD85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615D8F55-8ACD-4EFE-A832-06E785479E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0FDF4201-8CEC-474B-A6B1-88039B7041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0F60AEA4-B25F-417E-93FC-59686DFBE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Autofit/>
          </a:bodyPr>
          <a:lstStyle/>
          <a:p>
            <a:pPr>
              <a:buNone/>
            </a:pPr>
            <a:r>
              <a:rPr lang="hu-HU" altLang="hu-HU" sz="20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„az államnak nemcsak lehetősége, de feladata is, hogy az épített örökség megőrzése és gyarapítása során a polgári jó ízlést érvényesítse, e célunk megvalósítása során a nemzeti építészet leghaladóbb hagyományait képviselő életművek – </a:t>
            </a:r>
            <a:r>
              <a:rPr lang="hu-HU" altLang="hu-HU" sz="20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Kós Károly, Lechner Ödön és </a:t>
            </a:r>
            <a:r>
              <a:rPr lang="hu-HU" altLang="hu-HU" sz="2000" b="1" dirty="0" err="1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Makovecz</a:t>
            </a:r>
            <a:r>
              <a:rPr lang="hu-HU" altLang="hu-HU" sz="20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Imre építészete – a minta és a zsinórmérték”</a:t>
            </a:r>
          </a:p>
          <a:p>
            <a:pPr>
              <a:buNone/>
            </a:pPr>
            <a:r>
              <a:rPr lang="hu-HU" altLang="hu-HU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És a mérnökök hol vannak???</a:t>
            </a:r>
            <a:endParaRPr lang="hu-HU" altLang="hu-HU" sz="24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7B5A23F-7276-435D-91DA-09104D7777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2F3ECD7F-BF61-4CB1-AA15-464BB771E7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66F1B29-3A08-4DB7-9F92-4C09B3BCFF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xmlns="" id="{44A5AAD1-9616-4E1C-B3AC-E5497A6A3C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06400" y="787400"/>
            <a:ext cx="5359399" cy="778933"/>
          </a:xfrm>
        </p:spPr>
        <p:txBody>
          <a:bodyPr anchor="ctr">
            <a:normAutofit/>
          </a:bodyPr>
          <a:lstStyle/>
          <a:p>
            <a:r>
              <a:rPr lang="hu-HU" sz="2800" dirty="0" smtClean="0">
                <a:solidFill>
                  <a:srgbClr val="FEFFFF"/>
                </a:solidFill>
              </a:rPr>
              <a:t>A beruházások megoszlása</a:t>
            </a:r>
            <a:endParaRPr lang="hu-HU" sz="2800" dirty="0">
              <a:solidFill>
                <a:srgbClr val="FEFFFF"/>
              </a:solidFill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0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artalom helye 2"/>
          <p:cNvSpPr>
            <a:spLocks noGrp="1"/>
          </p:cNvSpPr>
          <p:nvPr>
            <p:ph idx="1"/>
          </p:nvPr>
        </p:nvSpPr>
        <p:spPr>
          <a:xfrm>
            <a:off x="6084168" y="908720"/>
            <a:ext cx="3059832" cy="4679250"/>
          </a:xfrm>
        </p:spPr>
        <p:txBody>
          <a:bodyPr anchor="ctr">
            <a:noAutofit/>
          </a:bodyPr>
          <a:lstStyle/>
          <a:p>
            <a:endParaRPr lang="hu-HU" sz="2400" dirty="0" smtClean="0"/>
          </a:p>
          <a:p>
            <a:r>
              <a:rPr lang="hu-HU" sz="2400" dirty="0" smtClean="0"/>
              <a:t>Kritika:</a:t>
            </a:r>
            <a:br>
              <a:rPr lang="hu-HU" sz="2400" dirty="0" smtClean="0"/>
            </a:br>
            <a:r>
              <a:rPr lang="hu-HU" sz="2400" dirty="0" smtClean="0"/>
              <a:t>Mindkét törvény erősen építész befolyás alatt áll, a mérnöki építményekre nehezen vonatkoztatható</a:t>
            </a:r>
            <a:endParaRPr lang="hu-HU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1474</Words>
  <Application>Microsoft Office PowerPoint</Application>
  <PresentationFormat>Diavetítés a képernyőre (4:3 oldalarány)</PresentationFormat>
  <Paragraphs>268</Paragraphs>
  <Slides>33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4" baseType="lpstr">
      <vt:lpstr>Szálak</vt:lpstr>
      <vt:lpstr>„Változások küszöbén...” A magyar építészetről szóló törvény hatálybalépésével összefüggő jogszabályi változások</vt:lpstr>
      <vt:lpstr>Két jelentős törvény megalkotása</vt:lpstr>
      <vt:lpstr>Állami építési beruházások rendjéről szóló 2023. évi LXIX. törvény (Ábtv.)</vt:lpstr>
      <vt:lpstr>A magyar építészetről szóló 2023. évi C. törvény (Méptv.)</vt:lpstr>
      <vt:lpstr>5. dia</vt:lpstr>
      <vt:lpstr>Kódex jellegű szabályozás</vt:lpstr>
      <vt:lpstr>A törvény alapelvei</vt:lpstr>
      <vt:lpstr>A törvény preambuluma</vt:lpstr>
      <vt:lpstr>A beruházások megoszlása</vt:lpstr>
      <vt:lpstr>10. dia</vt:lpstr>
      <vt:lpstr>11. dia</vt:lpstr>
      <vt:lpstr>12. dia</vt:lpstr>
      <vt:lpstr>13. dia</vt:lpstr>
      <vt:lpstr>14. dia</vt:lpstr>
      <vt:lpstr>15. dia</vt:lpstr>
      <vt:lpstr>16. dia</vt:lpstr>
      <vt:lpstr>A magyar építészetről szóló 2023. évi C. törvény (Méptv.)</vt:lpstr>
      <vt:lpstr>A magyar építészetről szóló 2023. évi C. törvény</vt:lpstr>
      <vt:lpstr>Kiemelt (építési) beruházás</vt:lpstr>
      <vt:lpstr>Kiemelt beruházások</vt:lpstr>
      <vt:lpstr>21. dia</vt:lpstr>
      <vt:lpstr>A magyar építészetről szóló 2023. évi C. törvény</vt:lpstr>
      <vt:lpstr>A magyar építészetről szóló 2023. évi C. törvény</vt:lpstr>
      <vt:lpstr>A magyar építészetről szóló 2023. évi C. törvény</vt:lpstr>
      <vt:lpstr>A magyar építészetről szóló 2023. évi C. törvény</vt:lpstr>
      <vt:lpstr>A magyar építészetről szóló 2023. évi C. törvény</vt:lpstr>
      <vt:lpstr>Az építési folyamat résztvevői</vt:lpstr>
      <vt:lpstr>Az építési folyamat résztvevői</vt:lpstr>
      <vt:lpstr>Az építési folyamat résztvevői</vt:lpstr>
      <vt:lpstr>Az építési folyamat résztvevői</vt:lpstr>
      <vt:lpstr>Betekintés a dokumentációba</vt:lpstr>
      <vt:lpstr>Törvényi változások</vt:lpstr>
      <vt:lpstr>Mi lesz a jövő: „A puding próbája az evés”, ahogy a szólás mondja!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Pályaorientációs nap Közigazgatás</dc:title>
  <dc:creator>Andor</dc:creator>
  <cp:lastModifiedBy>Andor</cp:lastModifiedBy>
  <cp:revision>85</cp:revision>
  <dcterms:created xsi:type="dcterms:W3CDTF">2023-10-22T12:29:26Z</dcterms:created>
  <dcterms:modified xsi:type="dcterms:W3CDTF">2024-10-23T17:04:26Z</dcterms:modified>
</cp:coreProperties>
</file>