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56" r:id="rId2"/>
    <p:sldId id="1208" r:id="rId3"/>
    <p:sldId id="1209" r:id="rId4"/>
    <p:sldId id="1213" r:id="rId5"/>
    <p:sldId id="1217" r:id="rId6"/>
    <p:sldId id="1218" r:id="rId7"/>
    <p:sldId id="1220" r:id="rId8"/>
    <p:sldId id="1221" r:id="rId9"/>
    <p:sldId id="1219" r:id="rId10"/>
    <p:sldId id="1222" r:id="rId11"/>
    <p:sldId id="1223" r:id="rId12"/>
    <p:sldId id="1224" r:id="rId13"/>
    <p:sldId id="1225" r:id="rId14"/>
    <p:sldId id="1226" r:id="rId15"/>
    <p:sldId id="1242" r:id="rId16"/>
    <p:sldId id="1227" r:id="rId17"/>
    <p:sldId id="1228" r:id="rId18"/>
    <p:sldId id="1229" r:id="rId19"/>
    <p:sldId id="1230" r:id="rId20"/>
    <p:sldId id="1231" r:id="rId21"/>
    <p:sldId id="1232" r:id="rId22"/>
    <p:sldId id="1233" r:id="rId23"/>
    <p:sldId id="1234" r:id="rId24"/>
    <p:sldId id="1235" r:id="rId25"/>
    <p:sldId id="1236" r:id="rId26"/>
    <p:sldId id="1237" r:id="rId27"/>
    <p:sldId id="1238" r:id="rId28"/>
    <p:sldId id="1239" r:id="rId29"/>
    <p:sldId id="1240" r:id="rId30"/>
    <p:sldId id="1241" r:id="rId31"/>
    <p:sldId id="1244" r:id="rId3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ECA4"/>
    <a:srgbClr val="FFB2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5F8D4-21EC-4BEE-8517-3EF777E6D6F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hu-HU"/>
        </a:p>
      </dgm:t>
    </dgm:pt>
    <dgm:pt modelId="{2E8EF8E5-C8EF-45D3-B1BA-C3F0BE6B0182}">
      <dgm:prSet custT="1"/>
      <dgm:spPr>
        <a:solidFill>
          <a:schemeClr val="accent1">
            <a:hueOff val="0"/>
            <a:satOff val="0"/>
            <a:lumOff val="0"/>
          </a:schemeClr>
        </a:solidFill>
      </dgm:spPr>
      <dgm:t>
        <a:bodyPr/>
        <a:lstStyle/>
        <a:p>
          <a:br>
            <a:rPr lang="hu-HU" sz="2600" b="1" dirty="0">
              <a:latin typeface="Franklin Gothic Book" panose="020B0503020102020204" pitchFamily="34" charset="0"/>
            </a:rPr>
          </a:br>
          <a:r>
            <a:rPr lang="hu-HU" sz="2600" b="1" dirty="0">
              <a:solidFill>
                <a:schemeClr val="accent2"/>
              </a:solidFill>
              <a:latin typeface="Franklin Gothic Book" panose="020B0503020102020204" pitchFamily="34" charset="0"/>
            </a:rPr>
            <a:t>Építési engedélyezési, bontási engedélyezési és egyszerű bejelentési eljárás</a:t>
          </a:r>
        </a:p>
        <a:p>
          <a:br>
            <a:rPr lang="hu-HU" sz="1700" b="1" dirty="0"/>
          </a:br>
          <a:r>
            <a:rPr lang="hu-HU" sz="2400" dirty="0">
              <a:latin typeface="Franklin Gothic Book" panose="020B0503020102020204" pitchFamily="34" charset="0"/>
            </a:rPr>
            <a:t>Előadó: </a:t>
          </a:r>
        </a:p>
        <a:p>
          <a:r>
            <a:rPr lang="hu-HU" sz="2400" b="1" dirty="0">
              <a:latin typeface="Franklin Gothic Book" panose="020B0503020102020204" pitchFamily="34" charset="0"/>
            </a:rPr>
            <a:t>Kiss Andor</a:t>
          </a:r>
          <a:br>
            <a:rPr lang="hu-HU" sz="2400" b="1" dirty="0">
              <a:latin typeface="Franklin Gothic Book" panose="020B0503020102020204" pitchFamily="34" charset="0"/>
            </a:rPr>
          </a:br>
          <a:r>
            <a:rPr lang="hu-HU" sz="2200" dirty="0">
              <a:latin typeface="Franklin Gothic Book" panose="020B0503020102020204" pitchFamily="34" charset="0"/>
            </a:rPr>
            <a:t>okl. építőmérnök, építőmester szakmérnök,</a:t>
          </a:r>
        </a:p>
        <a:p>
          <a:r>
            <a:rPr lang="hu-HU" sz="2200" dirty="0">
              <a:latin typeface="Franklin Gothic Book" panose="020B0503020102020204" pitchFamily="34" charset="0"/>
            </a:rPr>
            <a:t>igazságügyi szakértő</a:t>
          </a:r>
          <a:br>
            <a:rPr lang="hu-HU" sz="2200" dirty="0">
              <a:latin typeface="Franklin Gothic Book" panose="020B0503020102020204" pitchFamily="34" charset="0"/>
            </a:rPr>
          </a:br>
          <a:br>
            <a:rPr lang="hu-HU" sz="1700" b="1" dirty="0"/>
          </a:br>
          <a:endParaRPr lang="hu-HU" sz="1700" dirty="0"/>
        </a:p>
      </dgm:t>
    </dgm:pt>
    <dgm:pt modelId="{C82A669E-AF5C-43F0-B4D6-B74572A16BDF}" type="parTrans" cxnId="{0FD3AB90-0E3D-4651-8177-CC847BFD946F}">
      <dgm:prSet/>
      <dgm:spPr/>
      <dgm:t>
        <a:bodyPr/>
        <a:lstStyle/>
        <a:p>
          <a:endParaRPr lang="hu-HU"/>
        </a:p>
      </dgm:t>
    </dgm:pt>
    <dgm:pt modelId="{E26F58F8-FF13-417C-ADBE-A7F1D2935533}" type="sibTrans" cxnId="{0FD3AB90-0E3D-4651-8177-CC847BFD946F}">
      <dgm:prSet/>
      <dgm:spPr/>
      <dgm:t>
        <a:bodyPr/>
        <a:lstStyle/>
        <a:p>
          <a:endParaRPr lang="hu-HU"/>
        </a:p>
      </dgm:t>
    </dgm:pt>
    <dgm:pt modelId="{2422C80C-04D0-48A7-8CDC-F89AA0E13D47}" type="pres">
      <dgm:prSet presAssocID="{4FF5F8D4-21EC-4BEE-8517-3EF777E6D6F9}" presName="composite" presStyleCnt="0">
        <dgm:presLayoutVars>
          <dgm:chMax val="5"/>
          <dgm:dir/>
          <dgm:animLvl val="ctr"/>
          <dgm:resizeHandles val="exact"/>
        </dgm:presLayoutVars>
      </dgm:prSet>
      <dgm:spPr/>
    </dgm:pt>
    <dgm:pt modelId="{CE4DDC3D-FFF4-49AC-91B8-0C8315133366}" type="pres">
      <dgm:prSet presAssocID="{4FF5F8D4-21EC-4BEE-8517-3EF777E6D6F9}" presName="cycle" presStyleCnt="0"/>
      <dgm:spPr/>
    </dgm:pt>
    <dgm:pt modelId="{17111273-3E5C-4C27-B332-741788A78791}" type="pres">
      <dgm:prSet presAssocID="{4FF5F8D4-21EC-4BEE-8517-3EF777E6D6F9}" presName="centerShape" presStyleCnt="0"/>
      <dgm:spPr/>
    </dgm:pt>
    <dgm:pt modelId="{9EA787F8-C1CD-43D8-BD78-B81C1EA36FE8}" type="pres">
      <dgm:prSet presAssocID="{4FF5F8D4-21EC-4BEE-8517-3EF777E6D6F9}" presName="connSite" presStyleLbl="node1" presStyleIdx="0" presStyleCnt="2"/>
      <dgm:spPr/>
    </dgm:pt>
    <dgm:pt modelId="{233EF152-FDBE-4F56-A1C5-D4135A79F650}" type="pres">
      <dgm:prSet presAssocID="{4FF5F8D4-21EC-4BEE-8517-3EF777E6D6F9}" presName="visible" presStyleLbl="node1" presStyleIdx="0" presStyleCnt="2" custScaleX="322921" custScaleY="197745" custLinFactNeighborX="87436" custLinFactNeighborY="0"/>
      <dgm:spPr>
        <a:blipFill rotWithShape="0">
          <a:blip xmlns:r="http://schemas.openxmlformats.org/officeDocument/2006/relationships" r:embed="rId1"/>
          <a:stretch>
            <a:fillRect/>
          </a:stretch>
        </a:blipFill>
      </dgm:spPr>
    </dgm:pt>
    <dgm:pt modelId="{03DE7B2C-AA2C-4074-9CB4-FC69EFF63E54}" type="pres">
      <dgm:prSet presAssocID="{C82A669E-AF5C-43F0-B4D6-B74572A16BDF}" presName="Name25" presStyleLbl="parChTrans1D1" presStyleIdx="0" presStyleCnt="1"/>
      <dgm:spPr/>
    </dgm:pt>
    <dgm:pt modelId="{FF6BF0BC-4963-4FB0-BF8B-CFAB30F3DE53}" type="pres">
      <dgm:prSet presAssocID="{2E8EF8E5-C8EF-45D3-B1BA-C3F0BE6B0182}" presName="node" presStyleCnt="0"/>
      <dgm:spPr/>
    </dgm:pt>
    <dgm:pt modelId="{14C7A674-540F-4A17-9E75-1E1353903101}" type="pres">
      <dgm:prSet presAssocID="{2E8EF8E5-C8EF-45D3-B1BA-C3F0BE6B0182}" presName="parentNode" presStyleLbl="node1" presStyleIdx="1" presStyleCnt="2" custScaleX="331321" custScaleY="290085" custLinFactNeighborX="99264" custLinFactNeighborY="-19745">
        <dgm:presLayoutVars>
          <dgm:chMax val="1"/>
          <dgm:bulletEnabled val="1"/>
        </dgm:presLayoutVars>
      </dgm:prSet>
      <dgm:spPr/>
    </dgm:pt>
    <dgm:pt modelId="{979E177B-9350-4B07-A1CE-9A74EA328A3E}" type="pres">
      <dgm:prSet presAssocID="{2E8EF8E5-C8EF-45D3-B1BA-C3F0BE6B0182}" presName="childNode" presStyleLbl="revTx" presStyleIdx="0" presStyleCnt="0">
        <dgm:presLayoutVars>
          <dgm:bulletEnabled val="1"/>
        </dgm:presLayoutVars>
      </dgm:prSet>
      <dgm:spPr/>
    </dgm:pt>
  </dgm:ptLst>
  <dgm:cxnLst>
    <dgm:cxn modelId="{3A0D320D-8B31-4714-ADED-73D873379895}" type="presOf" srcId="{4FF5F8D4-21EC-4BEE-8517-3EF777E6D6F9}" destId="{2422C80C-04D0-48A7-8CDC-F89AA0E13D47}" srcOrd="0" destOrd="0" presId="urn:microsoft.com/office/officeart/2005/8/layout/radial2"/>
    <dgm:cxn modelId="{50E56B37-BBFA-4A93-8F60-FE974731CF39}" type="presOf" srcId="{C82A669E-AF5C-43F0-B4D6-B74572A16BDF}" destId="{03DE7B2C-AA2C-4074-9CB4-FC69EFF63E54}" srcOrd="0" destOrd="0" presId="urn:microsoft.com/office/officeart/2005/8/layout/radial2"/>
    <dgm:cxn modelId="{0FD3AB90-0E3D-4651-8177-CC847BFD946F}" srcId="{4FF5F8D4-21EC-4BEE-8517-3EF777E6D6F9}" destId="{2E8EF8E5-C8EF-45D3-B1BA-C3F0BE6B0182}" srcOrd="0" destOrd="0" parTransId="{C82A669E-AF5C-43F0-B4D6-B74572A16BDF}" sibTransId="{E26F58F8-FF13-417C-ADBE-A7F1D2935533}"/>
    <dgm:cxn modelId="{792E80CA-8CB2-449F-8C94-377D5AB020AB}" type="presOf" srcId="{2E8EF8E5-C8EF-45D3-B1BA-C3F0BE6B0182}" destId="{14C7A674-540F-4A17-9E75-1E1353903101}" srcOrd="0" destOrd="0" presId="urn:microsoft.com/office/officeart/2005/8/layout/radial2"/>
    <dgm:cxn modelId="{B1FB676B-46C5-46B6-B942-22D059B09B98}" type="presParOf" srcId="{2422C80C-04D0-48A7-8CDC-F89AA0E13D47}" destId="{CE4DDC3D-FFF4-49AC-91B8-0C8315133366}" srcOrd="0" destOrd="0" presId="urn:microsoft.com/office/officeart/2005/8/layout/radial2"/>
    <dgm:cxn modelId="{557102FA-A8C1-4590-91C4-3D823FBA9831}" type="presParOf" srcId="{CE4DDC3D-FFF4-49AC-91B8-0C8315133366}" destId="{17111273-3E5C-4C27-B332-741788A78791}" srcOrd="0" destOrd="0" presId="urn:microsoft.com/office/officeart/2005/8/layout/radial2"/>
    <dgm:cxn modelId="{5FCC4DB0-63C3-439E-AB7C-C43566437F5F}" type="presParOf" srcId="{17111273-3E5C-4C27-B332-741788A78791}" destId="{9EA787F8-C1CD-43D8-BD78-B81C1EA36FE8}" srcOrd="0" destOrd="0" presId="urn:microsoft.com/office/officeart/2005/8/layout/radial2"/>
    <dgm:cxn modelId="{4BE2D73C-6A5A-4AF8-9514-161E46F487DB}" type="presParOf" srcId="{17111273-3E5C-4C27-B332-741788A78791}" destId="{233EF152-FDBE-4F56-A1C5-D4135A79F650}" srcOrd="1" destOrd="0" presId="urn:microsoft.com/office/officeart/2005/8/layout/radial2"/>
    <dgm:cxn modelId="{50BA26CE-84FB-4400-B866-E79C0D6BFE88}" type="presParOf" srcId="{CE4DDC3D-FFF4-49AC-91B8-0C8315133366}" destId="{03DE7B2C-AA2C-4074-9CB4-FC69EFF63E54}" srcOrd="1" destOrd="0" presId="urn:microsoft.com/office/officeart/2005/8/layout/radial2"/>
    <dgm:cxn modelId="{8853B1A0-CCED-435A-8414-486BB8872A3E}" type="presParOf" srcId="{CE4DDC3D-FFF4-49AC-91B8-0C8315133366}" destId="{FF6BF0BC-4963-4FB0-BF8B-CFAB30F3DE53}" srcOrd="2" destOrd="0" presId="urn:microsoft.com/office/officeart/2005/8/layout/radial2"/>
    <dgm:cxn modelId="{84B954B8-3E20-48C5-B7DE-F9FCD07EDABA}" type="presParOf" srcId="{FF6BF0BC-4963-4FB0-BF8B-CFAB30F3DE53}" destId="{14C7A674-540F-4A17-9E75-1E1353903101}" srcOrd="0" destOrd="0" presId="urn:microsoft.com/office/officeart/2005/8/layout/radial2"/>
    <dgm:cxn modelId="{A7DD0417-3317-48FE-9B06-C4DB52A0A256}" type="presParOf" srcId="{FF6BF0BC-4963-4FB0-BF8B-CFAB30F3DE53}" destId="{979E177B-9350-4B07-A1CE-9A74EA328A3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E7B2C-AA2C-4074-9CB4-FC69EFF63E54}">
      <dsp:nvSpPr>
        <dsp:cNvPr id="0" name=""/>
        <dsp:cNvSpPr/>
      </dsp:nvSpPr>
      <dsp:spPr>
        <a:xfrm rot="21358031">
          <a:off x="2698241" y="2612508"/>
          <a:ext cx="943960" cy="54580"/>
        </a:xfrm>
        <a:custGeom>
          <a:avLst/>
          <a:gdLst/>
          <a:ahLst/>
          <a:cxnLst/>
          <a:rect l="0" t="0" r="0" b="0"/>
          <a:pathLst>
            <a:path>
              <a:moveTo>
                <a:pt x="0" y="27290"/>
              </a:moveTo>
              <a:lnTo>
                <a:pt x="943960" y="272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3EF152-FDBE-4F56-A1C5-D4135A79F650}">
      <dsp:nvSpPr>
        <dsp:cNvPr id="0" name=""/>
        <dsp:cNvSpPr/>
      </dsp:nvSpPr>
      <dsp:spPr>
        <a:xfrm>
          <a:off x="-323477" y="4"/>
          <a:ext cx="8953526" cy="5482811"/>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7A674-540F-4A17-9E75-1E1353903101}">
      <dsp:nvSpPr>
        <dsp:cNvPr id="0" name=""/>
        <dsp:cNvSpPr/>
      </dsp:nvSpPr>
      <dsp:spPr>
        <a:xfrm>
          <a:off x="3632140" y="4"/>
          <a:ext cx="5511858" cy="4825855"/>
        </a:xfrm>
        <a:prstGeom prst="ellipse">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br>
            <a:rPr lang="hu-HU" sz="2600" b="1" kern="1200" dirty="0">
              <a:latin typeface="Franklin Gothic Book" panose="020B0503020102020204" pitchFamily="34" charset="0"/>
            </a:rPr>
          </a:br>
          <a:r>
            <a:rPr lang="hu-HU" sz="2600" b="1" kern="1200" dirty="0">
              <a:solidFill>
                <a:schemeClr val="accent2"/>
              </a:solidFill>
              <a:latin typeface="Franklin Gothic Book" panose="020B0503020102020204" pitchFamily="34" charset="0"/>
            </a:rPr>
            <a:t>Építési engedélyezési, bontási engedélyezési és egyszerű bejelentési eljárás</a:t>
          </a:r>
        </a:p>
        <a:p>
          <a:pPr marL="0" lvl="0" indent="0" algn="ctr" defTabSz="1155700">
            <a:lnSpc>
              <a:spcPct val="90000"/>
            </a:lnSpc>
            <a:spcBef>
              <a:spcPct val="0"/>
            </a:spcBef>
            <a:spcAft>
              <a:spcPct val="35000"/>
            </a:spcAft>
            <a:buNone/>
          </a:pPr>
          <a:br>
            <a:rPr lang="hu-HU" sz="1700" b="1" kern="1200" dirty="0"/>
          </a:br>
          <a:r>
            <a:rPr lang="hu-HU" sz="2400" kern="1200" dirty="0">
              <a:latin typeface="Franklin Gothic Book" panose="020B0503020102020204" pitchFamily="34" charset="0"/>
            </a:rPr>
            <a:t>Előadó: </a:t>
          </a:r>
        </a:p>
        <a:p>
          <a:pPr marL="0" lvl="0" indent="0" algn="ctr" defTabSz="1155700">
            <a:lnSpc>
              <a:spcPct val="90000"/>
            </a:lnSpc>
            <a:spcBef>
              <a:spcPct val="0"/>
            </a:spcBef>
            <a:spcAft>
              <a:spcPct val="35000"/>
            </a:spcAft>
            <a:buNone/>
          </a:pPr>
          <a:r>
            <a:rPr lang="hu-HU" sz="2400" b="1" kern="1200" dirty="0">
              <a:latin typeface="Franklin Gothic Book" panose="020B0503020102020204" pitchFamily="34" charset="0"/>
            </a:rPr>
            <a:t>Kiss Andor</a:t>
          </a:r>
          <a:br>
            <a:rPr lang="hu-HU" sz="2400" b="1" kern="1200" dirty="0">
              <a:latin typeface="Franklin Gothic Book" panose="020B0503020102020204" pitchFamily="34" charset="0"/>
            </a:rPr>
          </a:br>
          <a:r>
            <a:rPr lang="hu-HU" sz="2200" kern="1200" dirty="0">
              <a:latin typeface="Franklin Gothic Book" panose="020B0503020102020204" pitchFamily="34" charset="0"/>
            </a:rPr>
            <a:t>okl. építőmérnök, építőmester szakmérnök,</a:t>
          </a:r>
        </a:p>
        <a:p>
          <a:pPr marL="0" lvl="0" indent="0" algn="ctr" defTabSz="1155700">
            <a:lnSpc>
              <a:spcPct val="90000"/>
            </a:lnSpc>
            <a:spcBef>
              <a:spcPct val="0"/>
            </a:spcBef>
            <a:spcAft>
              <a:spcPct val="35000"/>
            </a:spcAft>
            <a:buNone/>
          </a:pPr>
          <a:r>
            <a:rPr lang="hu-HU" sz="2200" kern="1200" dirty="0">
              <a:latin typeface="Franklin Gothic Book" panose="020B0503020102020204" pitchFamily="34" charset="0"/>
            </a:rPr>
            <a:t>igazságügyi szakértő</a:t>
          </a:r>
          <a:br>
            <a:rPr lang="hu-HU" sz="2200" kern="1200" dirty="0">
              <a:latin typeface="Franklin Gothic Book" panose="020B0503020102020204" pitchFamily="34" charset="0"/>
            </a:rPr>
          </a:br>
          <a:br>
            <a:rPr lang="hu-HU" sz="1700" b="1" kern="1200" dirty="0"/>
          </a:br>
          <a:endParaRPr lang="hu-HU" sz="1700" kern="1200" dirty="0"/>
        </a:p>
      </dsp:txBody>
      <dsp:txXfrm>
        <a:off x="4439333" y="706734"/>
        <a:ext cx="3897472" cy="341239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8FA52EBD-91FD-4B1C-9A14-3CBAA797EB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6D763B0D-4900-4C8F-A234-D6FE228AE9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43122F-E557-45C0-8E9B-8E00842857E7}" type="datetimeFigureOut">
              <a:rPr lang="hu-HU" smtClean="0"/>
              <a:pPr/>
              <a:t>2024.11.04.</a:t>
            </a:fld>
            <a:endParaRPr lang="hu-HU"/>
          </a:p>
        </p:txBody>
      </p:sp>
      <p:sp>
        <p:nvSpPr>
          <p:cNvPr id="4" name="Élőláb helye 3">
            <a:extLst>
              <a:ext uri="{FF2B5EF4-FFF2-40B4-BE49-F238E27FC236}">
                <a16:creationId xmlns:a16="http://schemas.microsoft.com/office/drawing/2014/main" id="{C263D03E-5138-4AE2-8D54-2D1E6EECCB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C142EC0A-000C-4993-BC70-AFACC4FA81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128F2-4600-4E27-953A-60B700BCE269}" type="slidenum">
              <a:rPr lang="hu-HU" smtClean="0"/>
              <a:pPr/>
              <a:t>‹#›</a:t>
            </a:fld>
            <a:endParaRPr lang="hu-HU"/>
          </a:p>
        </p:txBody>
      </p:sp>
    </p:spTree>
    <p:extLst>
      <p:ext uri="{BB962C8B-B14F-4D97-AF65-F5344CB8AC3E}">
        <p14:creationId xmlns:p14="http://schemas.microsoft.com/office/powerpoint/2010/main" val="8317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EBA34-5D06-A140-B033-420B1EF2C350}" type="datetimeFigureOut">
              <a:rPr lang="en-US" smtClean="0"/>
              <a:pPr/>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18B15-967B-5E4F-B6B9-C42B1F195ECB}" type="slidenum">
              <a:rPr lang="en-US" smtClean="0"/>
              <a:pPr/>
              <a:t>‹#›</a:t>
            </a:fld>
            <a:endParaRPr lang="en-US"/>
          </a:p>
        </p:txBody>
      </p:sp>
    </p:spTree>
    <p:extLst>
      <p:ext uri="{BB962C8B-B14F-4D97-AF65-F5344CB8AC3E}">
        <p14:creationId xmlns:p14="http://schemas.microsoft.com/office/powerpoint/2010/main" val="4119334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29718B15-967B-5E4F-B6B9-C42B1F195ECB}" type="slidenum">
              <a:rPr lang="en-US" smtClean="0"/>
              <a:pPr/>
              <a:t>1</a:t>
            </a:fld>
            <a:endParaRPr lang="en-US"/>
          </a:p>
        </p:txBody>
      </p:sp>
    </p:spTree>
    <p:extLst>
      <p:ext uri="{BB962C8B-B14F-4D97-AF65-F5344CB8AC3E}">
        <p14:creationId xmlns:p14="http://schemas.microsoft.com/office/powerpoint/2010/main" val="99956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29718B15-967B-5E4F-B6B9-C42B1F195EC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7B18AA4-F62D-332F-FD75-467F4C9D4DA1}"/>
              </a:ext>
            </a:extLst>
          </p:cNvPr>
          <p:cNvSpPr>
            <a:spLocks noGrp="1"/>
          </p:cNvSpPr>
          <p:nvPr>
            <p:ph type="ctrTitle"/>
          </p:nvPr>
        </p:nvSpPr>
        <p:spPr>
          <a:xfrm>
            <a:off x="1143000" y="1122363"/>
            <a:ext cx="6858000" cy="2387600"/>
          </a:xfrm>
        </p:spPr>
        <p:txBody>
          <a:bodyPr anchor="b"/>
          <a:lstStyle>
            <a:lvl1pPr algn="ctr">
              <a:defRPr sz="4500"/>
            </a:lvl1pPr>
          </a:lstStyle>
          <a:p>
            <a:r>
              <a:rPr lang="hu-HU"/>
              <a:t>Mintacím szerkesztése</a:t>
            </a:r>
          </a:p>
        </p:txBody>
      </p:sp>
      <p:sp>
        <p:nvSpPr>
          <p:cNvPr id="3" name="Alcím 2">
            <a:extLst>
              <a:ext uri="{FF2B5EF4-FFF2-40B4-BE49-F238E27FC236}">
                <a16:creationId xmlns:a16="http://schemas.microsoft.com/office/drawing/2014/main" id="{7691D28D-C268-BDB8-8B6E-AE9F660676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612245F-222A-539C-FA35-278DE417FCFF}"/>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5" name="Élőláb helye 4">
            <a:extLst>
              <a:ext uri="{FF2B5EF4-FFF2-40B4-BE49-F238E27FC236}">
                <a16:creationId xmlns:a16="http://schemas.microsoft.com/office/drawing/2014/main" id="{8AC9F845-BE0C-F21F-304F-C7DDF3E9EC81}"/>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56AF9B23-C061-CEAD-F77F-46F5984CB9A5}"/>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14831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48A7EC-781B-BD58-D709-7EFE8A391F2E}"/>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3A2703AA-181C-93EE-AC00-9299CCD9DB1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69240E1-B5B1-3EB9-5363-6F67FE0D9FE8}"/>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5" name="Élőláb helye 4">
            <a:extLst>
              <a:ext uri="{FF2B5EF4-FFF2-40B4-BE49-F238E27FC236}">
                <a16:creationId xmlns:a16="http://schemas.microsoft.com/office/drawing/2014/main" id="{190ED4E2-D07D-7B4F-1170-8549104DBC79}"/>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ED60BCC8-4E16-F833-383E-9BA553C05D07}"/>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246729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609FBDC-EF90-63CE-02AA-96EE62D7516B}"/>
              </a:ext>
            </a:extLst>
          </p:cNvPr>
          <p:cNvSpPr>
            <a:spLocks noGrp="1"/>
          </p:cNvSpPr>
          <p:nvPr>
            <p:ph type="title" orient="vert"/>
          </p:nvPr>
        </p:nvSpPr>
        <p:spPr>
          <a:xfrm>
            <a:off x="6543675" y="365125"/>
            <a:ext cx="1971675"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76C9A7C-C92B-02EE-C774-7A5A7B214CDF}"/>
              </a:ext>
            </a:extLst>
          </p:cNvPr>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ABD7151-EC66-7AA7-24EE-2D1EE3378B63}"/>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5" name="Élőláb helye 4">
            <a:extLst>
              <a:ext uri="{FF2B5EF4-FFF2-40B4-BE49-F238E27FC236}">
                <a16:creationId xmlns:a16="http://schemas.microsoft.com/office/drawing/2014/main" id="{92877D83-5ABD-34C3-2880-26AF2F05E584}"/>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BA2F1D02-7FE6-75A1-B5E4-72006EDEAB2A}"/>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312048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EF2A06-634F-B52B-4093-3982302BC79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2DADA89-14FC-99A9-0BFC-F5B18DEDAE08}"/>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AC588C7-6A1F-1604-D8B6-772109120653}"/>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5" name="Élőláb helye 4">
            <a:extLst>
              <a:ext uri="{FF2B5EF4-FFF2-40B4-BE49-F238E27FC236}">
                <a16:creationId xmlns:a16="http://schemas.microsoft.com/office/drawing/2014/main" id="{A5A44B3F-B39C-6C37-9014-732B84D12961}"/>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87CB22C-7725-C707-50CF-CE4CB1D2C44B}"/>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185150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32AE2E-A11C-25CE-8640-ED97A1A47A42}"/>
              </a:ext>
            </a:extLst>
          </p:cNvPr>
          <p:cNvSpPr>
            <a:spLocks noGrp="1"/>
          </p:cNvSpPr>
          <p:nvPr>
            <p:ph type="title"/>
          </p:nvPr>
        </p:nvSpPr>
        <p:spPr>
          <a:xfrm>
            <a:off x="623888" y="1709739"/>
            <a:ext cx="7886700" cy="2852737"/>
          </a:xfrm>
        </p:spPr>
        <p:txBody>
          <a:bodyPr anchor="b"/>
          <a:lstStyle>
            <a:lvl1pPr>
              <a:defRPr sz="4500"/>
            </a:lvl1pPr>
          </a:lstStyle>
          <a:p>
            <a:r>
              <a:rPr lang="hu-HU"/>
              <a:t>Mintacím szerkesztése</a:t>
            </a:r>
          </a:p>
        </p:txBody>
      </p:sp>
      <p:sp>
        <p:nvSpPr>
          <p:cNvPr id="3" name="Szöveg helye 2">
            <a:extLst>
              <a:ext uri="{FF2B5EF4-FFF2-40B4-BE49-F238E27FC236}">
                <a16:creationId xmlns:a16="http://schemas.microsoft.com/office/drawing/2014/main" id="{8EBA8C34-560A-DD91-D9C6-02D440D284D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71C206-A44F-8ACA-020B-0982D4CFD772}"/>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5" name="Élőláb helye 4">
            <a:extLst>
              <a:ext uri="{FF2B5EF4-FFF2-40B4-BE49-F238E27FC236}">
                <a16:creationId xmlns:a16="http://schemas.microsoft.com/office/drawing/2014/main" id="{E7E7459D-DA62-52F2-741C-F85ADDE78B78}"/>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E08C5431-6970-1550-BB57-0A71EED6FE70}"/>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257818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F8208C-427B-35DF-B20C-B23B004654F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897F507-2831-702A-E4F1-A39FDE59A2D7}"/>
              </a:ext>
            </a:extLst>
          </p:cNvPr>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BC388ADB-2ABE-5434-C153-CD4FF7259855}"/>
              </a:ext>
            </a:extLst>
          </p:cNvPr>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EB915E19-F050-7078-C67B-CC7A20A5AF93}"/>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6" name="Élőláb helye 5">
            <a:extLst>
              <a:ext uri="{FF2B5EF4-FFF2-40B4-BE49-F238E27FC236}">
                <a16:creationId xmlns:a16="http://schemas.microsoft.com/office/drawing/2014/main" id="{1A914D76-B7B2-4FD6-C720-52FDFE627EF1}"/>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F248F46C-CC14-165D-DD49-C7E345D58696}"/>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421784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D0C797-B3DD-A164-B87A-455165168FB6}"/>
              </a:ext>
            </a:extLst>
          </p:cNvPr>
          <p:cNvSpPr>
            <a:spLocks noGrp="1"/>
          </p:cNvSpPr>
          <p:nvPr>
            <p:ph type="title"/>
          </p:nvPr>
        </p:nvSpPr>
        <p:spPr>
          <a:xfrm>
            <a:off x="629841" y="365126"/>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F37E6A54-8097-CDDC-B128-902E23C7E33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Tartalom helye 3">
            <a:extLst>
              <a:ext uri="{FF2B5EF4-FFF2-40B4-BE49-F238E27FC236}">
                <a16:creationId xmlns:a16="http://schemas.microsoft.com/office/drawing/2014/main" id="{1765F887-E263-4A5D-8D53-AA2BAAC7D1E3}"/>
              </a:ext>
            </a:extLst>
          </p:cNvPr>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80FEFB15-31E7-E4A9-166B-6292A50DB34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Tartalom helye 5">
            <a:extLst>
              <a:ext uri="{FF2B5EF4-FFF2-40B4-BE49-F238E27FC236}">
                <a16:creationId xmlns:a16="http://schemas.microsoft.com/office/drawing/2014/main" id="{7A2BE1D4-0771-CF01-D821-960A5901E084}"/>
              </a:ext>
            </a:extLst>
          </p:cNvPr>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F8FE5604-1A15-A7F7-5217-CE50A0FF0408}"/>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8" name="Élőláb helye 7">
            <a:extLst>
              <a:ext uri="{FF2B5EF4-FFF2-40B4-BE49-F238E27FC236}">
                <a16:creationId xmlns:a16="http://schemas.microsoft.com/office/drawing/2014/main" id="{7E9AE1A4-0746-84B7-CB08-46500E9E42D8}"/>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54FB94DC-9301-796F-B5C4-3E3C3772ACBB}"/>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50621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6F8AA2-AAF7-B8C6-F450-9E3BB42E9027}"/>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6DA248D3-4AB5-418A-0C41-E85BB8393618}"/>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4" name="Élőláb helye 3">
            <a:extLst>
              <a:ext uri="{FF2B5EF4-FFF2-40B4-BE49-F238E27FC236}">
                <a16:creationId xmlns:a16="http://schemas.microsoft.com/office/drawing/2014/main" id="{6B0C42B8-98A8-EA23-CB7E-F7CA67A0F969}"/>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A50FFA1A-03CA-C1E7-8848-8F5040730A54}"/>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195960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0F1A6712-512E-9E0A-01F5-F225148253DE}"/>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3" name="Élőláb helye 2">
            <a:extLst>
              <a:ext uri="{FF2B5EF4-FFF2-40B4-BE49-F238E27FC236}">
                <a16:creationId xmlns:a16="http://schemas.microsoft.com/office/drawing/2014/main" id="{5634FCE1-334C-4F14-046B-55824B176154}"/>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AA038E8-E322-DDE7-AE18-C33E96951759}"/>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72555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0E20B4-1B26-8CF3-4202-67F15868A236}"/>
              </a:ext>
            </a:extLst>
          </p:cNvPr>
          <p:cNvSpPr>
            <a:spLocks noGrp="1"/>
          </p:cNvSpPr>
          <p:nvPr>
            <p:ph type="title"/>
          </p:nvPr>
        </p:nvSpPr>
        <p:spPr>
          <a:xfrm>
            <a:off x="629841" y="457200"/>
            <a:ext cx="2949178" cy="1600200"/>
          </a:xfrm>
        </p:spPr>
        <p:txBody>
          <a:bodyPr anchor="b"/>
          <a:lstStyle>
            <a:lvl1pPr>
              <a:defRPr sz="2400"/>
            </a:lvl1pPr>
          </a:lstStyle>
          <a:p>
            <a:r>
              <a:rPr lang="hu-HU"/>
              <a:t>Mintacím szerkesztése</a:t>
            </a:r>
          </a:p>
        </p:txBody>
      </p:sp>
      <p:sp>
        <p:nvSpPr>
          <p:cNvPr id="3" name="Tartalom helye 2">
            <a:extLst>
              <a:ext uri="{FF2B5EF4-FFF2-40B4-BE49-F238E27FC236}">
                <a16:creationId xmlns:a16="http://schemas.microsoft.com/office/drawing/2014/main" id="{05FB4200-32AB-9BD8-AED2-6A08649F99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C18D0C1-8E73-595E-1609-F4ACF49B26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átum helye 4">
            <a:extLst>
              <a:ext uri="{FF2B5EF4-FFF2-40B4-BE49-F238E27FC236}">
                <a16:creationId xmlns:a16="http://schemas.microsoft.com/office/drawing/2014/main" id="{AC3ACE2D-861F-4401-9E46-75D843AA8CD8}"/>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6" name="Élőláb helye 5">
            <a:extLst>
              <a:ext uri="{FF2B5EF4-FFF2-40B4-BE49-F238E27FC236}">
                <a16:creationId xmlns:a16="http://schemas.microsoft.com/office/drawing/2014/main" id="{0F2AAC6A-33A9-4D01-A232-452FC1DA4FB9}"/>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A433E13A-71AF-6F83-5CEB-FA005E1A82B2}"/>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286019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D7DEB2-2C43-2B32-6FEF-6E7D19D56776}"/>
              </a:ext>
            </a:extLst>
          </p:cNvPr>
          <p:cNvSpPr>
            <a:spLocks noGrp="1"/>
          </p:cNvSpPr>
          <p:nvPr>
            <p:ph type="title"/>
          </p:nvPr>
        </p:nvSpPr>
        <p:spPr>
          <a:xfrm>
            <a:off x="629841" y="457200"/>
            <a:ext cx="2949178" cy="1600200"/>
          </a:xfrm>
        </p:spPr>
        <p:txBody>
          <a:bodyPr anchor="b"/>
          <a:lstStyle>
            <a:lvl1pPr>
              <a:defRPr sz="2400"/>
            </a:lvl1pPr>
          </a:lstStyle>
          <a:p>
            <a:r>
              <a:rPr lang="hu-HU"/>
              <a:t>Mintacím szerkesztése</a:t>
            </a:r>
          </a:p>
        </p:txBody>
      </p:sp>
      <p:sp>
        <p:nvSpPr>
          <p:cNvPr id="3" name="Kép helye 2">
            <a:extLst>
              <a:ext uri="{FF2B5EF4-FFF2-40B4-BE49-F238E27FC236}">
                <a16:creationId xmlns:a16="http://schemas.microsoft.com/office/drawing/2014/main" id="{8F1EBBFB-AB52-7EBC-A006-4F340B8380B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u-HU"/>
          </a:p>
        </p:txBody>
      </p:sp>
      <p:sp>
        <p:nvSpPr>
          <p:cNvPr id="4" name="Szöveg helye 3">
            <a:extLst>
              <a:ext uri="{FF2B5EF4-FFF2-40B4-BE49-F238E27FC236}">
                <a16:creationId xmlns:a16="http://schemas.microsoft.com/office/drawing/2014/main" id="{32192EB8-B269-07A8-575F-E272E59B03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átum helye 4">
            <a:extLst>
              <a:ext uri="{FF2B5EF4-FFF2-40B4-BE49-F238E27FC236}">
                <a16:creationId xmlns:a16="http://schemas.microsoft.com/office/drawing/2014/main" id="{12B99534-C4C7-A937-3D94-C5AF7FC9A93A}"/>
              </a:ext>
            </a:extLst>
          </p:cNvPr>
          <p:cNvSpPr>
            <a:spLocks noGrp="1"/>
          </p:cNvSpPr>
          <p:nvPr>
            <p:ph type="dt" sz="half" idx="10"/>
          </p:nvPr>
        </p:nvSpPr>
        <p:spPr/>
        <p:txBody>
          <a:bodyPr/>
          <a:lstStyle/>
          <a:p>
            <a:fld id="{1B51B65D-3AE2-4E46-8B34-CCA3E89CD21C}" type="datetimeFigureOut">
              <a:rPr lang="en-US" smtClean="0"/>
              <a:pPr/>
              <a:t>11/4/2024</a:t>
            </a:fld>
            <a:endParaRPr lang="en-US"/>
          </a:p>
        </p:txBody>
      </p:sp>
      <p:sp>
        <p:nvSpPr>
          <p:cNvPr id="6" name="Élőláb helye 5">
            <a:extLst>
              <a:ext uri="{FF2B5EF4-FFF2-40B4-BE49-F238E27FC236}">
                <a16:creationId xmlns:a16="http://schemas.microsoft.com/office/drawing/2014/main" id="{FB5BD360-8E94-B972-AEAA-47EE1A93BC04}"/>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5D08BB23-FFF4-F34B-1A5D-82B86C5EAE48}"/>
              </a:ext>
            </a:extLst>
          </p:cNvPr>
          <p:cNvSpPr>
            <a:spLocks noGrp="1"/>
          </p:cNvSpPr>
          <p:nvPr>
            <p:ph type="sldNum" sz="quarter" idx="12"/>
          </p:nvPr>
        </p:nvSpPr>
        <p:spPr/>
        <p:txBody>
          <a:bodyPr/>
          <a:lstStyle/>
          <a:p>
            <a:fld id="{5475FC4C-C919-A64A-83F6-499EB20F0CDB}" type="slidenum">
              <a:rPr lang="en-US" smtClean="0"/>
              <a:pPr/>
              <a:t>‹#›</a:t>
            </a:fld>
            <a:endParaRPr lang="en-US"/>
          </a:p>
        </p:txBody>
      </p:sp>
    </p:spTree>
    <p:extLst>
      <p:ext uri="{BB962C8B-B14F-4D97-AF65-F5344CB8AC3E}">
        <p14:creationId xmlns:p14="http://schemas.microsoft.com/office/powerpoint/2010/main" val="236132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7A8EA1D-A400-708E-C820-B8F48763E3D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A2530944-D65D-B6D1-2AFA-A43D1EE528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845B7E-297F-F23C-AEB1-388912149D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51B65D-3AE2-4E46-8B34-CCA3E89CD21C}" type="datetimeFigureOut">
              <a:rPr lang="en-US" smtClean="0"/>
              <a:pPr/>
              <a:t>11/4/2024</a:t>
            </a:fld>
            <a:endParaRPr lang="en-US"/>
          </a:p>
        </p:txBody>
      </p:sp>
      <p:sp>
        <p:nvSpPr>
          <p:cNvPr id="5" name="Élőláb helye 4">
            <a:extLst>
              <a:ext uri="{FF2B5EF4-FFF2-40B4-BE49-F238E27FC236}">
                <a16:creationId xmlns:a16="http://schemas.microsoft.com/office/drawing/2014/main" id="{99A29F9D-C180-0DAC-CA76-43E772C079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945939E3-67E0-BEEF-7FFF-FD341D31E0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75FC4C-C919-A64A-83F6-499EB20F0CDB}" type="slidenum">
              <a:rPr lang="en-US" smtClean="0"/>
              <a:pPr/>
              <a:t>‹#›</a:t>
            </a:fld>
            <a:endParaRPr lang="en-US"/>
          </a:p>
        </p:txBody>
      </p:sp>
      <p:pic>
        <p:nvPicPr>
          <p:cNvPr id="7" name="Picture 6" descr="epitesijog ppt alapkisebb.jpg">
            <a:extLst>
              <a:ext uri="{FF2B5EF4-FFF2-40B4-BE49-F238E27FC236}">
                <a16:creationId xmlns:a16="http://schemas.microsoft.com/office/drawing/2014/main" id="{F82A36A5-8D39-B275-FBC3-FE2163CA1B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944290E6-23BB-5CAC-9B66-6C9DFB3D286A}"/>
              </a:ext>
            </a:extLst>
          </p:cNvPr>
          <p:cNvSpPr/>
          <p:nvPr userDrawn="1"/>
        </p:nvSpPr>
        <p:spPr>
          <a:xfrm>
            <a:off x="0" y="808144"/>
            <a:ext cx="9144000" cy="6049855"/>
          </a:xfrm>
          <a:prstGeom prst="rect">
            <a:avLst/>
          </a:prstGeom>
          <a:gradFill flip="none" rotWithShape="1">
            <a:gsLst>
              <a:gs pos="0">
                <a:schemeClr val="tx2">
                  <a:lumMod val="20000"/>
                  <a:lumOff val="80000"/>
                </a:schemeClr>
              </a:gs>
              <a:gs pos="100000">
                <a:schemeClr val="bg1"/>
              </a:gs>
            </a:gsLst>
            <a:lin ang="510000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spTree>
    <p:extLst>
      <p:ext uri="{BB962C8B-B14F-4D97-AF65-F5344CB8AC3E}">
        <p14:creationId xmlns:p14="http://schemas.microsoft.com/office/powerpoint/2010/main" val="324461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geoshop.hu/products/iny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885110"/>
            <a:ext cx="9144000" cy="5972889"/>
          </a:xfrm>
          <a:prstGeom prst="rect">
            <a:avLst/>
          </a:prstGeom>
          <a:gradFill flip="none" rotWithShape="1">
            <a:gsLst>
              <a:gs pos="0">
                <a:schemeClr val="tx2">
                  <a:lumMod val="20000"/>
                  <a:lumOff val="80000"/>
                </a:schemeClr>
              </a:gs>
              <a:gs pos="100000">
                <a:schemeClr val="bg1"/>
              </a:gs>
            </a:gsLst>
            <a:lin ang="5100000" scaled="0"/>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dk1"/>
              </a:solidFill>
            </a:endParaRPr>
          </a:p>
        </p:txBody>
      </p:sp>
      <p:graphicFrame>
        <p:nvGraphicFramePr>
          <p:cNvPr id="2" name="Diagram 1">
            <a:extLst>
              <a:ext uri="{FF2B5EF4-FFF2-40B4-BE49-F238E27FC236}">
                <a16:creationId xmlns:a16="http://schemas.microsoft.com/office/drawing/2014/main" id="{4F8558C8-FFA8-4493-8F46-9B5F4BA1F5F8}"/>
              </a:ext>
            </a:extLst>
          </p:cNvPr>
          <p:cNvGraphicFramePr/>
          <p:nvPr>
            <p:extLst>
              <p:ext uri="{D42A27DB-BD31-4B8C-83A1-F6EECF244321}">
                <p14:modId xmlns:p14="http://schemas.microsoft.com/office/powerpoint/2010/main" val="3628983883"/>
              </p:ext>
            </p:extLst>
          </p:nvPr>
        </p:nvGraphicFramePr>
        <p:xfrm>
          <a:off x="1" y="624314"/>
          <a:ext cx="9143999" cy="548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069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Építési engedéllyel végezhető tevékenységek</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2339603"/>
          <a:ext cx="8130746" cy="405892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r>
                        <a:rPr lang="hu-HU" sz="2200" dirty="0">
                          <a:latin typeface="Franklin Gothic Book" pitchFamily="34" charset="0"/>
                        </a:rPr>
                        <a:t>Az egyszerű bejelentés alapján végezhető építési tevékenység kivételével építési engedély alapján végezhető:</a:t>
                      </a:r>
                    </a:p>
                  </a:txBody>
                  <a:tcPr/>
                </a:tc>
                <a:extLst>
                  <a:ext uri="{0D108BD9-81ED-4DB2-BD59-A6C34878D82A}">
                    <a16:rowId xmlns:a16="http://schemas.microsoft.com/office/drawing/2014/main" val="10000"/>
                  </a:ext>
                </a:extLst>
              </a:tr>
              <a:tr h="370840">
                <a:tc>
                  <a:txBody>
                    <a:bodyPr/>
                    <a:lstStyle/>
                    <a:p>
                      <a:pPr algn="l"/>
                      <a:r>
                        <a:rPr lang="hu-HU" sz="1800" b="0" dirty="0">
                          <a:solidFill>
                            <a:schemeClr val="tx1"/>
                          </a:solidFill>
                          <a:latin typeface="Franklin Gothic Book" pitchFamily="34" charset="0"/>
                        </a:rPr>
                        <a:t>az új épület építése, ha annak mérete a 35 m2 összes hasznos alapterületet vagy a 4,5 méteres gerincmagasságot, </a:t>
                      </a:r>
                      <a:r>
                        <a:rPr lang="hu-HU" sz="1800" b="0" dirty="0" err="1">
                          <a:solidFill>
                            <a:schemeClr val="tx1"/>
                          </a:solidFill>
                          <a:latin typeface="Franklin Gothic Book" pitchFamily="34" charset="0"/>
                        </a:rPr>
                        <a:t>lapostetős</a:t>
                      </a:r>
                      <a:r>
                        <a:rPr lang="hu-HU" sz="1800" b="0" dirty="0">
                          <a:solidFill>
                            <a:schemeClr val="tx1"/>
                          </a:solidFill>
                          <a:latin typeface="Franklin Gothic Book" pitchFamily="34" charset="0"/>
                        </a:rPr>
                        <a:t> épület esetén a 3,5 méteres párkánymagasságot meghaladja, kivéve a növénytermesztésre szolgáló üvegház, a növény- vagy gombatermesztésre szolgáló fóliasátor, valamint a felvonulási épület építését  </a:t>
                      </a:r>
                      <a:r>
                        <a:rPr lang="hu-HU" sz="1600" b="0" dirty="0">
                          <a:solidFill>
                            <a:srgbClr val="C00000"/>
                          </a:solidFill>
                          <a:latin typeface="Franklin Gothic Book" pitchFamily="34" charset="0"/>
                        </a:rPr>
                        <a:t>(Figyelem: mobilház is)</a:t>
                      </a:r>
                    </a:p>
                  </a:txBody>
                  <a:tcPr/>
                </a:tc>
                <a:extLst>
                  <a:ext uri="{0D108BD9-81ED-4DB2-BD59-A6C34878D82A}">
                    <a16:rowId xmlns:a16="http://schemas.microsoft.com/office/drawing/2014/main" val="10001"/>
                  </a:ext>
                </a:extLst>
              </a:tr>
              <a:tr h="370840">
                <a:tc>
                  <a:txBody>
                    <a:bodyPr/>
                    <a:lstStyle/>
                    <a:p>
                      <a:r>
                        <a:rPr lang="hu-HU" sz="1800" dirty="0">
                          <a:solidFill>
                            <a:schemeClr val="tx1"/>
                          </a:solidFill>
                          <a:latin typeface="Franklin Gothic Book" pitchFamily="34" charset="0"/>
                        </a:rPr>
                        <a:t>a meglévő épület bővítése, ha az így elkészült épület az előzőpontban meghatározott méretet meghaladja, </a:t>
                      </a:r>
                      <a:r>
                        <a:rPr lang="hu-HU" sz="1800" dirty="0">
                          <a:solidFill>
                            <a:srgbClr val="C00000"/>
                          </a:solidFill>
                          <a:latin typeface="Franklin Gothic Book" pitchFamily="34" charset="0"/>
                        </a:rPr>
                        <a:t>kivéve</a:t>
                      </a:r>
                      <a:r>
                        <a:rPr lang="hu-HU" sz="1800" dirty="0">
                          <a:solidFill>
                            <a:schemeClr val="tx1"/>
                          </a:solidFill>
                          <a:latin typeface="Franklin Gothic Book" pitchFamily="34" charset="0"/>
                        </a:rPr>
                        <a:t> a növénytermesztésre szolgáló üvegház, a növény- vagy gombatermesztésre szolgáló fóliasátor, a felvonulási épület, valamint </a:t>
                      </a:r>
                      <a:r>
                        <a:rPr lang="hu-HU" sz="1800" dirty="0">
                          <a:solidFill>
                            <a:srgbClr val="C00000"/>
                          </a:solidFill>
                          <a:latin typeface="Franklin Gothic Book" pitchFamily="34" charset="0"/>
                        </a:rPr>
                        <a:t>a meglévő épület kizárólag külső alaprajzi méretet érintő, hasznos alapterületet nem növelő bővítését</a:t>
                      </a:r>
                      <a:r>
                        <a:rPr lang="hu-HU" sz="1800" dirty="0">
                          <a:solidFill>
                            <a:schemeClr val="tx1"/>
                          </a:solidFill>
                          <a:latin typeface="Franklin Gothic Book" pitchFamily="34" charset="0"/>
                        </a:rPr>
                        <a:t>,</a:t>
                      </a:r>
                    </a:p>
                  </a:txBody>
                  <a:tcPr/>
                </a:tc>
                <a:extLst>
                  <a:ext uri="{0D108BD9-81ED-4DB2-BD59-A6C34878D82A}">
                    <a16:rowId xmlns:a16="http://schemas.microsoft.com/office/drawing/2014/main" val="10002"/>
                  </a:ext>
                </a:extLst>
              </a:tr>
              <a:tr h="370840">
                <a:tc>
                  <a:txBody>
                    <a:bodyPr/>
                    <a:lstStyle/>
                    <a:p>
                      <a:r>
                        <a:rPr lang="hu-HU" sz="1800" dirty="0">
                          <a:solidFill>
                            <a:schemeClr val="tx1"/>
                          </a:solidFill>
                          <a:latin typeface="Franklin Gothic Book" pitchFamily="34" charset="0"/>
                        </a:rPr>
                        <a:t>a </a:t>
                      </a:r>
                      <a:r>
                        <a:rPr lang="hu-HU" sz="1800" dirty="0">
                          <a:solidFill>
                            <a:srgbClr val="C00000"/>
                          </a:solidFill>
                          <a:latin typeface="Franklin Gothic Book" pitchFamily="34" charset="0"/>
                        </a:rPr>
                        <a:t>közhasználatú</a:t>
                      </a:r>
                      <a:r>
                        <a:rPr lang="hu-HU" sz="1800" dirty="0">
                          <a:solidFill>
                            <a:schemeClr val="tx1"/>
                          </a:solidFill>
                          <a:latin typeface="Franklin Gothic Book" pitchFamily="34" charset="0"/>
                        </a:rPr>
                        <a:t> fürdőmedence építése</a:t>
                      </a:r>
                    </a:p>
                  </a:txBody>
                  <a:tcPr/>
                </a:tc>
                <a:extLst>
                  <a:ext uri="{0D108BD9-81ED-4DB2-BD59-A6C34878D82A}">
                    <a16:rowId xmlns:a16="http://schemas.microsoft.com/office/drawing/2014/main" val="10003"/>
                  </a:ext>
                </a:extLst>
              </a:tr>
            </a:tbl>
          </a:graphicData>
        </a:graphic>
      </p:graphicFrame>
      <p:sp>
        <p:nvSpPr>
          <p:cNvPr id="6" name="Szövegdoboz 5"/>
          <p:cNvSpPr txBox="1"/>
          <p:nvPr/>
        </p:nvSpPr>
        <p:spPr>
          <a:xfrm>
            <a:off x="775662" y="1482582"/>
            <a:ext cx="7898781" cy="646331"/>
          </a:xfrm>
          <a:prstGeom prst="rect">
            <a:avLst/>
          </a:prstGeom>
          <a:noFill/>
        </p:spPr>
        <p:txBody>
          <a:bodyPr wrap="square" rtlCol="0">
            <a:spAutoFit/>
          </a:bodyPr>
          <a:lstStyle/>
          <a:p>
            <a:r>
              <a:rPr lang="hu-HU" dirty="0">
                <a:latin typeface="Franklin Gothic Book" pitchFamily="34" charset="0"/>
              </a:rPr>
              <a:t>„a ló túlsó oldala”, avagy egyszer az engedély nélküliek, aztán az engedélyhez kötöttek kerülnek meghatározásra, „váltógazdaságban”</a:t>
            </a:r>
          </a:p>
        </p:txBody>
      </p:sp>
    </p:spTree>
    <p:extLst>
      <p:ext uri="{BB962C8B-B14F-4D97-AF65-F5344CB8AC3E}">
        <p14:creationId xmlns:p14="http://schemas.microsoft.com/office/powerpoint/2010/main" val="346968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Építési engedéllyel végezhető tevékenységek</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671167"/>
          <a:ext cx="8130746" cy="493776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pPr algn="l"/>
                      <a:r>
                        <a:rPr lang="hu-HU" sz="1800" b="0" dirty="0">
                          <a:solidFill>
                            <a:schemeClr val="tx1"/>
                          </a:solidFill>
                          <a:latin typeface="Franklin Gothic Book" pitchFamily="34" charset="0"/>
                        </a:rPr>
                        <a:t>a zártsorúan vagy ikresen épített épületen minden olyan építési tevékenység, amely az épület szomszédos épülettel határos falát, alapozását vagy tetőszerkezetét érinti,</a:t>
                      </a:r>
                    </a:p>
                  </a:txBody>
                  <a:tcPr>
                    <a:solidFill>
                      <a:schemeClr val="bg2"/>
                    </a:solidFill>
                  </a:tcPr>
                </a:tc>
                <a:extLst>
                  <a:ext uri="{0D108BD9-81ED-4DB2-BD59-A6C34878D82A}">
                    <a16:rowId xmlns:a16="http://schemas.microsoft.com/office/drawing/2014/main" val="10000"/>
                  </a:ext>
                </a:extLst>
              </a:tr>
              <a:tr h="370840">
                <a:tc>
                  <a:txBody>
                    <a:bodyPr/>
                    <a:lstStyle/>
                    <a:p>
                      <a:r>
                        <a:rPr lang="hu-HU" sz="1800" dirty="0">
                          <a:solidFill>
                            <a:schemeClr val="tx1"/>
                          </a:solidFill>
                          <a:latin typeface="Franklin Gothic Book" pitchFamily="34" charset="0"/>
                        </a:rPr>
                        <a:t>a támfal építése, ha az a csatlakozó alacsonyabb terepszinttől számítottan az 1,5 m magasságot meghaladja</a:t>
                      </a:r>
                    </a:p>
                  </a:txBody>
                  <a:tcPr/>
                </a:tc>
                <a:extLst>
                  <a:ext uri="{0D108BD9-81ED-4DB2-BD59-A6C34878D82A}">
                    <a16:rowId xmlns:a16="http://schemas.microsoft.com/office/drawing/2014/main" val="10001"/>
                  </a:ext>
                </a:extLst>
              </a:tr>
              <a:tr h="370840">
                <a:tc>
                  <a:txBody>
                    <a:bodyPr/>
                    <a:lstStyle/>
                    <a:p>
                      <a:r>
                        <a:rPr lang="hu-HU" sz="1800" dirty="0">
                          <a:solidFill>
                            <a:schemeClr val="tx1"/>
                          </a:solidFill>
                          <a:latin typeface="Franklin Gothic Book" pitchFamily="34" charset="0"/>
                        </a:rPr>
                        <a:t>az új, 6,0 méter magasságot meghaladó, épített égéstermék-elvezető építése, kivéve a meglévő állami tulajdonú vagy használatú építmény alternatív fűtési módra való áttéréséhez telepített konténeres kazánház kéményének építését,</a:t>
                      </a:r>
                    </a:p>
                  </a:txBody>
                  <a:tcPr/>
                </a:tc>
                <a:extLst>
                  <a:ext uri="{0D108BD9-81ED-4DB2-BD59-A6C34878D82A}">
                    <a16:rowId xmlns:a16="http://schemas.microsoft.com/office/drawing/2014/main" val="10002"/>
                  </a:ext>
                </a:extLst>
              </a:tr>
              <a:tr h="370840">
                <a:tc>
                  <a:txBody>
                    <a:bodyPr/>
                    <a:lstStyle/>
                    <a:p>
                      <a:r>
                        <a:rPr lang="hu-HU" sz="1800" dirty="0">
                          <a:solidFill>
                            <a:schemeClr val="tx1"/>
                          </a:solidFill>
                          <a:latin typeface="Franklin Gothic Book" pitchFamily="34" charset="0"/>
                        </a:rPr>
                        <a:t>a csatlakozó terepszinttől számított 6,0 méternél magasabb vagy 60 m3-t meghaladó töltőtérfogatú, ömlesztettanyag-tároló elhelyezéséhez építmény építése</a:t>
                      </a:r>
                    </a:p>
                  </a:txBody>
                  <a:tcPr/>
                </a:tc>
                <a:extLst>
                  <a:ext uri="{0D108BD9-81ED-4DB2-BD59-A6C34878D82A}">
                    <a16:rowId xmlns:a16="http://schemas.microsoft.com/office/drawing/2014/main" val="10003"/>
                  </a:ext>
                </a:extLst>
              </a:tr>
              <a:tr h="370840">
                <a:tc>
                  <a:txBody>
                    <a:bodyPr/>
                    <a:lstStyle/>
                    <a:p>
                      <a:r>
                        <a:rPr lang="hu-HU" sz="1800" dirty="0">
                          <a:solidFill>
                            <a:schemeClr val="tx1"/>
                          </a:solidFill>
                          <a:latin typeface="Franklin Gothic Book" pitchFamily="34" charset="0"/>
                        </a:rPr>
                        <a:t>a magasles és kilátó építése, bővítése, ha annak járófelülete a terepcsatlakozástól mért 6,0 métert meghaladja</a:t>
                      </a:r>
                    </a:p>
                  </a:txBody>
                  <a:tcPr/>
                </a:tc>
                <a:extLst>
                  <a:ext uri="{0D108BD9-81ED-4DB2-BD59-A6C34878D82A}">
                    <a16:rowId xmlns:a16="http://schemas.microsoft.com/office/drawing/2014/main" val="10004"/>
                  </a:ext>
                </a:extLst>
              </a:tr>
              <a:tr h="370840">
                <a:tc>
                  <a:txBody>
                    <a:bodyPr/>
                    <a:lstStyle/>
                    <a:p>
                      <a:r>
                        <a:rPr lang="hu-HU" sz="1800" dirty="0">
                          <a:solidFill>
                            <a:schemeClr val="tx1"/>
                          </a:solidFill>
                          <a:latin typeface="Franklin Gothic Book" pitchFamily="34" charset="0"/>
                        </a:rPr>
                        <a:t>a megfelelőség-igazolással vagy teljesítménynyilatkozattal rendelkező, több mint 180 napig fennálló és a piacfelügyeleti hatóság hatáskörébe nem tartozó épület építése, ideértve a sátorszerkezetet is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Építési engedéllyel végezhető tevékenységek</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671167"/>
          <a:ext cx="8130746" cy="438912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pPr marL="0" algn="l" defTabSz="685800" rtl="0" eaLnBrk="1" latinLnBrk="0" hangingPunct="1"/>
                      <a:r>
                        <a:rPr lang="hu-HU" sz="1800" b="0" kern="1200" dirty="0">
                          <a:solidFill>
                            <a:schemeClr val="tx1"/>
                          </a:solidFill>
                          <a:latin typeface="Franklin Gothic Book" pitchFamily="34" charset="0"/>
                          <a:ea typeface="+mn-ea"/>
                          <a:cs typeface="+mn-cs"/>
                        </a:rPr>
                        <a:t>az OTSZ szerinti, emberi tartózkodásra alkalmas állvány jellegű építmény építése, bővítése, kivéve a legfeljebb 180 napig fennálló és megfelelőség-igazolással vagy teljesítménynyilatkozattal rendelkező és maximum 50 fő egyidejű tartózkodására alkalmas állvány jellegű építményt,</a:t>
                      </a:r>
                      <a:endParaRPr lang="hu-HU" sz="1800" kern="1200" dirty="0">
                        <a:solidFill>
                          <a:schemeClr val="tx1"/>
                        </a:solidFill>
                        <a:latin typeface="Franklin Gothic Book" pitchFamily="34" charset="0"/>
                        <a:ea typeface="+mn-ea"/>
                        <a:cs typeface="+mn-cs"/>
                      </a:endParaRPr>
                    </a:p>
                  </a:txBody>
                  <a:tcPr>
                    <a:solidFill>
                      <a:schemeClr val="bg2"/>
                    </a:solidFill>
                  </a:tcPr>
                </a:tc>
                <a:extLst>
                  <a:ext uri="{0D108BD9-81ED-4DB2-BD59-A6C34878D82A}">
                    <a16:rowId xmlns:a16="http://schemas.microsoft.com/office/drawing/2014/main" val="10000"/>
                  </a:ext>
                </a:extLst>
              </a:tr>
              <a:tr h="370840">
                <a:tc>
                  <a:txBody>
                    <a:bodyPr/>
                    <a:lstStyle/>
                    <a:p>
                      <a:pPr algn="l"/>
                      <a:r>
                        <a:rPr lang="hu-HU" sz="1800" b="0" dirty="0">
                          <a:solidFill>
                            <a:schemeClr val="tx1"/>
                          </a:solidFill>
                          <a:latin typeface="Franklin Gothic Book" pitchFamily="34" charset="0"/>
                        </a:rPr>
                        <a:t> a lejárt hatályú építési engedéllyel rendelkező, de használatbavételi engedéllyel vagy használatbavétel tudomásulvételével nem rendelkező építményen – a hőszigetelés kivételével – a külső alaprajzi méretet vagy az építmény beépítési magasságát érintő befejező építési tevékenység</a:t>
                      </a:r>
                    </a:p>
                  </a:txBody>
                  <a:tcPr/>
                </a:tc>
                <a:extLst>
                  <a:ext uri="{0D108BD9-81ED-4DB2-BD59-A6C34878D82A}">
                    <a16:rowId xmlns:a16="http://schemas.microsoft.com/office/drawing/2014/main" val="10001"/>
                  </a:ext>
                </a:extLst>
              </a:tr>
              <a:tr h="370840">
                <a:tc>
                  <a:txBody>
                    <a:bodyPr/>
                    <a:lstStyle/>
                    <a:p>
                      <a:r>
                        <a:rPr lang="hu-HU" sz="1800" dirty="0">
                          <a:solidFill>
                            <a:schemeClr val="tx1"/>
                          </a:solidFill>
                          <a:latin typeface="Franklin Gothic Book" pitchFamily="34" charset="0"/>
                        </a:rPr>
                        <a:t>a hatályos építési engedéllyel rendelkező építmény</a:t>
                      </a:r>
                    </a:p>
                    <a:p>
                      <a:r>
                        <a:rPr lang="hu-HU" sz="1800" dirty="0">
                          <a:solidFill>
                            <a:schemeClr val="tx1"/>
                          </a:solidFill>
                          <a:latin typeface="Franklin Gothic Book" pitchFamily="34" charset="0"/>
                        </a:rPr>
                        <a:t>- </a:t>
                      </a:r>
                      <a:r>
                        <a:rPr lang="hu-HU" sz="1800" dirty="0">
                          <a:solidFill>
                            <a:srgbClr val="C00000"/>
                          </a:solidFill>
                          <a:latin typeface="Franklin Gothic Book" pitchFamily="34" charset="0"/>
                        </a:rPr>
                        <a:t>külső alaprajzi méretét,</a:t>
                      </a:r>
                    </a:p>
                    <a:p>
                      <a:r>
                        <a:rPr lang="hu-HU" sz="1800" dirty="0">
                          <a:solidFill>
                            <a:srgbClr val="C00000"/>
                          </a:solidFill>
                          <a:latin typeface="Franklin Gothic Book" pitchFamily="34" charset="0"/>
                        </a:rPr>
                        <a:t>- beépítési magasságát,</a:t>
                      </a:r>
                    </a:p>
                    <a:p>
                      <a:r>
                        <a:rPr lang="hu-HU" sz="1800" dirty="0">
                          <a:solidFill>
                            <a:srgbClr val="C00000"/>
                          </a:solidFill>
                          <a:latin typeface="Franklin Gothic Book" pitchFamily="34" charset="0"/>
                        </a:rPr>
                        <a:t>- telken belüli elhelyezkedését vagy</a:t>
                      </a:r>
                    </a:p>
                    <a:p>
                      <a:r>
                        <a:rPr lang="hu-HU" sz="1800" dirty="0">
                          <a:solidFill>
                            <a:srgbClr val="C00000"/>
                          </a:solidFill>
                          <a:latin typeface="Franklin Gothic Book" pitchFamily="34" charset="0"/>
                        </a:rPr>
                        <a:t>- szomszédos épülettel határos falát, alapozását vagy tetőszerkezetét</a:t>
                      </a:r>
                    </a:p>
                    <a:p>
                      <a:r>
                        <a:rPr lang="hu-HU" sz="1800" dirty="0">
                          <a:solidFill>
                            <a:srgbClr val="C00000"/>
                          </a:solidFill>
                          <a:latin typeface="Franklin Gothic Book" pitchFamily="34" charset="0"/>
                        </a:rPr>
                        <a:t>megváltoztató építési tevékenység</a:t>
                      </a:r>
                      <a:r>
                        <a:rPr lang="hu-HU" sz="1800" dirty="0">
                          <a:solidFill>
                            <a:schemeClr val="tx1"/>
                          </a:solidFill>
                          <a:latin typeface="Franklin Gothic Book" pitchFamily="34" charset="0"/>
                        </a:rPr>
                        <a:t>.</a:t>
                      </a:r>
                    </a:p>
                    <a:p>
                      <a:endParaRPr lang="hu-HU" sz="1800" dirty="0">
                        <a:solidFill>
                          <a:schemeClr val="tx1"/>
                        </a:solidFill>
                        <a:latin typeface="Franklin Gothic Book"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Építési engedélyezési eljárás</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814324" y="1547194"/>
            <a:ext cx="3104824" cy="5293757"/>
          </a:xfrm>
          <a:prstGeom prst="rect">
            <a:avLst/>
          </a:prstGeom>
          <a:noFill/>
        </p:spPr>
        <p:txBody>
          <a:bodyPr wrap="square">
            <a:spAutoFit/>
          </a:bodyPr>
          <a:lstStyle/>
          <a:p>
            <a:pPr algn="ctr"/>
            <a:r>
              <a:rPr lang="hu-HU" sz="2200" dirty="0">
                <a:latin typeface="Franklin Gothic Book" panose="020B0503020102020204" pitchFamily="34" charset="0"/>
                <a:ea typeface="Aptos" panose="020B0004020202020204" pitchFamily="34" charset="0"/>
              </a:rPr>
              <a:t>Az eljárás érdemben nem változott, </a:t>
            </a:r>
            <a:r>
              <a:rPr lang="hu-HU" dirty="0">
                <a:latin typeface="Franklin Gothic Book" panose="020B0503020102020204" pitchFamily="34" charset="0"/>
                <a:ea typeface="Aptos" panose="020B0004020202020204" pitchFamily="34" charset="0"/>
              </a:rPr>
              <a:t>pontosítások:</a:t>
            </a:r>
          </a:p>
          <a:p>
            <a:pPr algn="ctr">
              <a:buFontTx/>
              <a:buChar char="-"/>
            </a:pPr>
            <a:r>
              <a:rPr lang="hu-HU" dirty="0">
                <a:latin typeface="Franklin Gothic Book" panose="020B0503020102020204" pitchFamily="34" charset="0"/>
                <a:ea typeface="Aptos" panose="020B0004020202020204" pitchFamily="34" charset="0"/>
              </a:rPr>
              <a:t> ütemezés</a:t>
            </a:r>
          </a:p>
          <a:p>
            <a:pPr algn="ctr">
              <a:buFontTx/>
              <a:buChar char="-"/>
            </a:pPr>
            <a:r>
              <a:rPr lang="hu-HU" dirty="0">
                <a:latin typeface="Franklin Gothic Book" panose="020B0503020102020204" pitchFamily="34" charset="0"/>
                <a:ea typeface="Aptos" panose="020B0004020202020204" pitchFamily="34" charset="0"/>
              </a:rPr>
              <a:t> bontás és építés</a:t>
            </a:r>
          </a:p>
          <a:p>
            <a:pPr algn="ctr">
              <a:buFontTx/>
              <a:buChar char="-"/>
            </a:pPr>
            <a:r>
              <a:rPr lang="hu-HU" dirty="0">
                <a:latin typeface="Franklin Gothic Book" panose="020B0503020102020204" pitchFamily="34" charset="0"/>
                <a:ea typeface="Aptos" panose="020B0004020202020204" pitchFamily="34" charset="0"/>
              </a:rPr>
              <a:t> a benyújtandó településképi vélemények köre</a:t>
            </a:r>
          </a:p>
          <a:p>
            <a:pPr algn="ctr">
              <a:buFontTx/>
              <a:buChar char="-"/>
            </a:pPr>
            <a:r>
              <a:rPr lang="hu-HU" dirty="0">
                <a:latin typeface="Franklin Gothic Book" panose="020B0503020102020204" pitchFamily="34" charset="0"/>
                <a:ea typeface="Aptos" panose="020B0004020202020204" pitchFamily="34" charset="0"/>
              </a:rPr>
              <a:t> határozat tartalmi elemei, figyelmeztetések</a:t>
            </a:r>
          </a:p>
          <a:p>
            <a:pPr algn="ctr">
              <a:buFontTx/>
              <a:buChar char="-"/>
            </a:pPr>
            <a:r>
              <a:rPr lang="hu-HU" dirty="0">
                <a:latin typeface="Franklin Gothic Book" panose="020B0503020102020204" pitchFamily="34" charset="0"/>
                <a:ea typeface="Aptos" panose="020B0004020202020204" pitchFamily="34" charset="0"/>
              </a:rPr>
              <a:t> energetikai követelmények teljesítése</a:t>
            </a:r>
          </a:p>
          <a:p>
            <a:pPr algn="ctr">
              <a:buFontTx/>
              <a:buChar char="-"/>
            </a:pPr>
            <a:r>
              <a:rPr lang="hu-HU" dirty="0">
                <a:latin typeface="Franklin Gothic Book" panose="020B0503020102020204" pitchFamily="34" charset="0"/>
                <a:ea typeface="Aptos" panose="020B0004020202020204" pitchFamily="34" charset="0"/>
              </a:rPr>
              <a:t> a határozatról értesítendők köre</a:t>
            </a:r>
          </a:p>
          <a:p>
            <a:pPr algn="ctr"/>
            <a:endParaRPr lang="hu-HU" dirty="0">
              <a:latin typeface="Franklin Gothic Book" panose="020B0503020102020204" pitchFamily="34" charset="0"/>
              <a:ea typeface="Aptos" panose="020B0004020202020204" pitchFamily="34" charset="0"/>
            </a:endParaRPr>
          </a:p>
          <a:p>
            <a:pPr algn="ctr">
              <a:buFontTx/>
              <a:buChar char="-"/>
            </a:pPr>
            <a:endParaRPr lang="hu-HU" dirty="0">
              <a:latin typeface="Franklin Gothic Book" panose="020B0503020102020204" pitchFamily="34" charset="0"/>
              <a:ea typeface="Aptos" panose="020B0004020202020204" pitchFamily="34"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11" name="Kép 10" descr="epeng_89_Oldal_1.jpg"/>
          <p:cNvPicPr>
            <a:picLocks noChangeAspect="1"/>
          </p:cNvPicPr>
          <p:nvPr/>
        </p:nvPicPr>
        <p:blipFill>
          <a:blip r:embed="rId2"/>
          <a:stretch>
            <a:fillRect/>
          </a:stretch>
        </p:blipFill>
        <p:spPr>
          <a:xfrm>
            <a:off x="543697" y="1547194"/>
            <a:ext cx="2677852" cy="3786878"/>
          </a:xfrm>
          <a:prstGeom prst="rect">
            <a:avLst/>
          </a:prstGeom>
        </p:spPr>
      </p:pic>
      <p:pic>
        <p:nvPicPr>
          <p:cNvPr id="12" name="Kép 11" descr="epeng_89_Oldal_2.jpg"/>
          <p:cNvPicPr>
            <a:picLocks noChangeAspect="1"/>
          </p:cNvPicPr>
          <p:nvPr/>
        </p:nvPicPr>
        <p:blipFill>
          <a:blip r:embed="rId3"/>
          <a:stretch>
            <a:fillRect/>
          </a:stretch>
        </p:blipFill>
        <p:spPr>
          <a:xfrm>
            <a:off x="3231073" y="2184120"/>
            <a:ext cx="2583251" cy="3653098"/>
          </a:xfrm>
          <a:prstGeom prst="rect">
            <a:avLst/>
          </a:prstGeom>
        </p:spPr>
      </p:pic>
      <p:sp>
        <p:nvSpPr>
          <p:cNvPr id="13" name="Szövegdoboz 12"/>
          <p:cNvSpPr txBox="1"/>
          <p:nvPr/>
        </p:nvSpPr>
        <p:spPr>
          <a:xfrm>
            <a:off x="543697" y="6064785"/>
            <a:ext cx="7909986" cy="430887"/>
          </a:xfrm>
          <a:prstGeom prst="rect">
            <a:avLst/>
          </a:prstGeom>
          <a:noFill/>
        </p:spPr>
        <p:txBody>
          <a:bodyPr wrap="none" rtlCol="0">
            <a:spAutoFit/>
          </a:bodyPr>
          <a:lstStyle/>
          <a:p>
            <a:r>
              <a:rPr lang="hu-HU" sz="2200" dirty="0">
                <a:solidFill>
                  <a:srgbClr val="C00000"/>
                </a:solidFill>
                <a:latin typeface="Franklin Gothic Book" pitchFamily="34" charset="0"/>
              </a:rPr>
              <a:t>Költői kérdés: 35 év múlva is belefér a határozat másfél oldalba?</a:t>
            </a:r>
          </a:p>
        </p:txBody>
      </p:sp>
    </p:spTree>
    <p:extLst>
      <p:ext uri="{BB962C8B-B14F-4D97-AF65-F5344CB8AC3E}">
        <p14:creationId xmlns:p14="http://schemas.microsoft.com/office/powerpoint/2010/main" val="346968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Bontási engedélyezési eljárás</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2339603"/>
          <a:ext cx="8130746" cy="180848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r>
                        <a:rPr lang="hu-HU" sz="2200" dirty="0">
                          <a:latin typeface="Franklin Gothic Book" pitchFamily="34" charset="0"/>
                        </a:rPr>
                        <a:t>Bontási engedély alapján végezhető:</a:t>
                      </a:r>
                    </a:p>
                  </a:txBody>
                  <a:tcPr/>
                </a:tc>
                <a:extLst>
                  <a:ext uri="{0D108BD9-81ED-4DB2-BD59-A6C34878D82A}">
                    <a16:rowId xmlns:a16="http://schemas.microsoft.com/office/drawing/2014/main" val="10000"/>
                  </a:ext>
                </a:extLst>
              </a:tr>
              <a:tr h="370840">
                <a:tc>
                  <a:txBody>
                    <a:bodyPr/>
                    <a:lstStyle/>
                    <a:p>
                      <a:pPr algn="l"/>
                      <a:r>
                        <a:rPr lang="hu-HU" sz="1800" b="0" dirty="0">
                          <a:solidFill>
                            <a:schemeClr val="tx1"/>
                          </a:solidFill>
                          <a:latin typeface="Franklin Gothic Book" pitchFamily="34" charset="0"/>
                        </a:rPr>
                        <a:t>a műemléket érintő bontási tevékenység</a:t>
                      </a:r>
                      <a:endParaRPr lang="hu-HU" sz="1600" b="0" dirty="0">
                        <a:solidFill>
                          <a:srgbClr val="C00000"/>
                        </a:solidFill>
                        <a:latin typeface="Franklin Gothic Book" pitchFamily="34" charset="0"/>
                      </a:endParaRPr>
                    </a:p>
                  </a:txBody>
                  <a:tcPr/>
                </a:tc>
                <a:extLst>
                  <a:ext uri="{0D108BD9-81ED-4DB2-BD59-A6C34878D82A}">
                    <a16:rowId xmlns:a16="http://schemas.microsoft.com/office/drawing/2014/main" val="10001"/>
                  </a:ext>
                </a:extLst>
              </a:tr>
              <a:tr h="370840">
                <a:tc>
                  <a:txBody>
                    <a:bodyPr/>
                    <a:lstStyle/>
                    <a:p>
                      <a:r>
                        <a:rPr lang="hu-HU" sz="1800" dirty="0">
                          <a:solidFill>
                            <a:schemeClr val="tx1"/>
                          </a:solidFill>
                          <a:latin typeface="Franklin Gothic Book" pitchFamily="34" charset="0"/>
                        </a:rPr>
                        <a:t>a helyi építészeti örökségvédelemmel érintett építmény, építményrész bontása</a:t>
                      </a:r>
                    </a:p>
                  </a:txBody>
                  <a:tcPr/>
                </a:tc>
                <a:extLst>
                  <a:ext uri="{0D108BD9-81ED-4DB2-BD59-A6C34878D82A}">
                    <a16:rowId xmlns:a16="http://schemas.microsoft.com/office/drawing/2014/main" val="10002"/>
                  </a:ext>
                </a:extLst>
              </a:tr>
              <a:tr h="370840">
                <a:tc>
                  <a:txBody>
                    <a:bodyPr/>
                    <a:lstStyle/>
                    <a:p>
                      <a:r>
                        <a:rPr lang="hu-HU" sz="1800" dirty="0">
                          <a:solidFill>
                            <a:schemeClr val="tx1"/>
                          </a:solidFill>
                          <a:latin typeface="Franklin Gothic Book" pitchFamily="34" charset="0"/>
                        </a:rPr>
                        <a:t>a zártsorúan vagy ikresen épített építmény esetén az építmény, építményrész bontása, ha annak fala vagy alapozása a szomszédos épülettel határos</a:t>
                      </a:r>
                    </a:p>
                  </a:txBody>
                  <a:tcPr/>
                </a:tc>
                <a:extLst>
                  <a:ext uri="{0D108BD9-81ED-4DB2-BD59-A6C34878D82A}">
                    <a16:rowId xmlns:a16="http://schemas.microsoft.com/office/drawing/2014/main" val="10003"/>
                  </a:ext>
                </a:extLst>
              </a:tr>
            </a:tbl>
          </a:graphicData>
        </a:graphic>
      </p:graphicFrame>
      <p:sp>
        <p:nvSpPr>
          <p:cNvPr id="6" name="Szövegdoboz 5"/>
          <p:cNvSpPr txBox="1"/>
          <p:nvPr/>
        </p:nvSpPr>
        <p:spPr>
          <a:xfrm>
            <a:off x="775662" y="1482582"/>
            <a:ext cx="7898781" cy="369332"/>
          </a:xfrm>
          <a:prstGeom prst="rect">
            <a:avLst/>
          </a:prstGeom>
          <a:noFill/>
        </p:spPr>
        <p:txBody>
          <a:bodyPr wrap="square" rtlCol="0">
            <a:spAutoFit/>
          </a:bodyPr>
          <a:lstStyle/>
          <a:p>
            <a:r>
              <a:rPr lang="hu-HU" dirty="0">
                <a:latin typeface="Franklin Gothic Book" pitchFamily="34" charset="0"/>
              </a:rPr>
              <a:t>Fontos, lényegi pontosítás kivételével nem változott</a:t>
            </a:r>
          </a:p>
        </p:txBody>
      </p:sp>
      <p:sp>
        <p:nvSpPr>
          <p:cNvPr id="10" name="Szövegdoboz 9"/>
          <p:cNvSpPr txBox="1"/>
          <p:nvPr/>
        </p:nvSpPr>
        <p:spPr>
          <a:xfrm>
            <a:off x="543697" y="5246764"/>
            <a:ext cx="8032744" cy="923330"/>
          </a:xfrm>
          <a:prstGeom prst="rect">
            <a:avLst/>
          </a:prstGeom>
          <a:noFill/>
        </p:spPr>
        <p:txBody>
          <a:bodyPr wrap="square" rtlCol="0">
            <a:spAutoFit/>
          </a:bodyPr>
          <a:lstStyle/>
          <a:p>
            <a:r>
              <a:rPr lang="hu-HU" dirty="0">
                <a:latin typeface="Franklin Gothic Book" pitchFamily="34" charset="0"/>
              </a:rPr>
              <a:t>(korábban: a zártsorú vagy ikres beépítésű építmény esetén az építmény alapozását, vagy csatlakozó tartószerkezetét is érintő)</a:t>
            </a:r>
          </a:p>
          <a:p>
            <a:endParaRPr lang="hu-HU" dirty="0"/>
          </a:p>
        </p:txBody>
      </p:sp>
    </p:spTree>
    <p:extLst>
      <p:ext uri="{BB962C8B-B14F-4D97-AF65-F5344CB8AC3E}">
        <p14:creationId xmlns:p14="http://schemas.microsoft.com/office/powerpoint/2010/main" val="346968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i="0" dirty="0">
                <a:solidFill>
                  <a:srgbClr val="3333CC"/>
                </a:solidFill>
                <a:effectLst/>
                <a:latin typeface="Franklin Gothic Book" panose="020B0503020102020204" pitchFamily="34" charset="0"/>
              </a:rPr>
              <a:t>Használatbavétel:  2023. évi C. törvény – a környezet</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25690"/>
            <a:ext cx="8284992" cy="5663089"/>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just"/>
            <a:r>
              <a:rPr lang="hu-HU" sz="2200" dirty="0">
                <a:latin typeface="Franklin Gothic Book" panose="020B0503020102020204" pitchFamily="34" charset="0"/>
                <a:ea typeface="Aptos" panose="020B0004020202020204" pitchFamily="34" charset="0"/>
              </a:rPr>
              <a:t>Minden olyan építmény, építményrész, amely építési engedély vagy egyszerű bejelentés alapján építhető, használatbavételi engedély vagy használatbavétel tudomásulvétele alapján vehető használatba. Az építtetőnek a használatbavételi eljárást az építmény, építményrész használatbavétele előtt kell kezdeményeznie.</a:t>
            </a:r>
          </a:p>
          <a:p>
            <a:pPr algn="just"/>
            <a:endParaRPr lang="hu-HU" sz="2200" dirty="0">
              <a:latin typeface="Franklin Gothic Book" panose="020B0503020102020204" pitchFamily="34" charset="0"/>
              <a:ea typeface="Aptos" panose="020B0004020202020204" pitchFamily="34" charset="0"/>
            </a:endParaRPr>
          </a:p>
          <a:p>
            <a:pPr algn="just"/>
            <a:r>
              <a:rPr lang="hu-HU" sz="2200" dirty="0">
                <a:latin typeface="Franklin Gothic Book" panose="020B0503020102020204" pitchFamily="34" charset="0"/>
                <a:ea typeface="Aptos" panose="020B0004020202020204" pitchFamily="34" charset="0"/>
              </a:rPr>
              <a:t>A használatbavételi engedélyt meg kell adni, a használatbavételt tudomásul kell venni, ha az építményt vagy egy részét az építési engedélynek vagy az egyszerű bejelentésnek megfelelően, rendeltetésszerű és biztonságos használatra alkalmas módon építették meg. Ettől eltérő szabályokat kormányrendelet megállapíthat.</a:t>
            </a: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Használatbevétel</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4681376" y="1547194"/>
            <a:ext cx="4237771" cy="5078313"/>
          </a:xfrm>
          <a:prstGeom prst="rect">
            <a:avLst/>
          </a:prstGeom>
          <a:noFill/>
        </p:spPr>
        <p:txBody>
          <a:bodyPr wrap="square">
            <a:spAutoFit/>
          </a:bodyPr>
          <a:lstStyle/>
          <a:p>
            <a:pPr algn="ctr"/>
            <a:r>
              <a:rPr lang="hu-HU" sz="2400" b="1" dirty="0">
                <a:latin typeface="Franklin Gothic Book" panose="020B0503020102020204" pitchFamily="34" charset="0"/>
                <a:ea typeface="Aptos" panose="020B0004020202020204" pitchFamily="34" charset="0"/>
              </a:rPr>
              <a:t>Mikor kell</a:t>
            </a:r>
            <a:r>
              <a:rPr lang="hu-HU" sz="2200" dirty="0">
                <a:latin typeface="Franklin Gothic Book" panose="020B0503020102020204" pitchFamily="34" charset="0"/>
                <a:ea typeface="Aptos" panose="020B0004020202020204" pitchFamily="34" charset="0"/>
              </a:rPr>
              <a:t>:</a:t>
            </a:r>
          </a:p>
          <a:p>
            <a:pPr algn="ctr"/>
            <a:endParaRPr lang="hu-HU" sz="2200" dirty="0">
              <a:latin typeface="Franklin Gothic Book" panose="020B0503020102020204" pitchFamily="34" charset="0"/>
              <a:ea typeface="Aptos" panose="020B0004020202020204" pitchFamily="34" charset="0"/>
            </a:endParaRPr>
          </a:p>
          <a:p>
            <a:pPr algn="ctr">
              <a:buFontTx/>
              <a:buChar char="-"/>
            </a:pPr>
            <a:r>
              <a:rPr lang="hu-HU" sz="2200" dirty="0">
                <a:latin typeface="Franklin Gothic Book" panose="020B0503020102020204" pitchFamily="34" charset="0"/>
                <a:ea typeface="Aptos" panose="020B0004020202020204" pitchFamily="34" charset="0"/>
              </a:rPr>
              <a:t> egyszerű bejelentéssel épült lakóépület,</a:t>
            </a:r>
          </a:p>
          <a:p>
            <a:pPr algn="ctr">
              <a:buFontTx/>
              <a:buChar char="-"/>
            </a:pPr>
            <a:r>
              <a:rPr lang="hu-HU" sz="2200" dirty="0">
                <a:latin typeface="Franklin Gothic Book" panose="020B0503020102020204" pitchFamily="34" charset="0"/>
                <a:ea typeface="Aptos" panose="020B0004020202020204" pitchFamily="34" charset="0"/>
              </a:rPr>
              <a:t> építési, vagy fennmaradási engedéllyel megépült építmény</a:t>
            </a:r>
          </a:p>
          <a:p>
            <a:pPr algn="ctr">
              <a:buFontTx/>
              <a:buChar char="-"/>
            </a:pPr>
            <a:endParaRPr lang="hu-HU" sz="2200" dirty="0">
              <a:latin typeface="Franklin Gothic Book" panose="020B0503020102020204" pitchFamily="34" charset="0"/>
              <a:ea typeface="Aptos" panose="020B0004020202020204" pitchFamily="34" charset="0"/>
            </a:endParaRPr>
          </a:p>
          <a:p>
            <a:pPr algn="ctr"/>
            <a:r>
              <a:rPr lang="hu-HU" sz="2200" dirty="0">
                <a:latin typeface="Franklin Gothic Book" panose="020B0503020102020204" pitchFamily="34" charset="0"/>
                <a:ea typeface="Aptos" panose="020B0004020202020204" pitchFamily="34" charset="0"/>
              </a:rPr>
              <a:t>rendeltetésszerű és biztonságos használatra alkalmassá válásakor, a használatbavétel előtt kell kérelmezni.</a:t>
            </a: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5124" name="Picture 4" descr="YTONG Készház, Ytong falazóanyag, Silka mészhomok tégla, Xella  építőanyagok, építőanyag kereskedés, tüzép, Győr"/>
          <p:cNvPicPr>
            <a:picLocks noChangeAspect="1" noChangeArrowheads="1"/>
          </p:cNvPicPr>
          <p:nvPr/>
        </p:nvPicPr>
        <p:blipFill>
          <a:blip r:embed="rId2"/>
          <a:srcRect/>
          <a:stretch>
            <a:fillRect/>
          </a:stretch>
        </p:blipFill>
        <p:spPr bwMode="auto">
          <a:xfrm>
            <a:off x="543697" y="2348743"/>
            <a:ext cx="3810000" cy="2476501"/>
          </a:xfrm>
          <a:prstGeom prst="rect">
            <a:avLst/>
          </a:prstGeom>
          <a:noFill/>
        </p:spPr>
      </p:pic>
    </p:spTree>
    <p:extLst>
      <p:ext uri="{BB962C8B-B14F-4D97-AF65-F5344CB8AC3E}">
        <p14:creationId xmlns:p14="http://schemas.microsoft.com/office/powerpoint/2010/main" val="346968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A kérelem tartalma és mellékletei</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00466"/>
            <a:ext cx="8284991" cy="7078861"/>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r>
              <a:rPr lang="hu-HU" sz="2200" dirty="0">
                <a:latin typeface="Franklin Gothic Book" panose="020B0503020102020204" pitchFamily="34" charset="0"/>
                <a:ea typeface="Aptos" panose="020B0004020202020204" pitchFamily="34" charset="0"/>
              </a:rPr>
              <a:t>Kérelemben:</a:t>
            </a:r>
          </a:p>
          <a:p>
            <a:pPr algn="ctr"/>
            <a:endParaRPr lang="hu-HU" sz="800" dirty="0">
              <a:latin typeface="Franklin Gothic Book" panose="020B0503020102020204" pitchFamily="34" charset="0"/>
              <a:ea typeface="Aptos" panose="020B0004020202020204" pitchFamily="34" charset="0"/>
            </a:endParaRPr>
          </a:p>
          <a:p>
            <a:pPr>
              <a:buFontTx/>
              <a:buChar char="-"/>
            </a:pPr>
            <a:r>
              <a:rPr lang="hu-HU" sz="2200" dirty="0">
                <a:latin typeface="Franklin Gothic Book" panose="020B0503020102020204" pitchFamily="34" charset="0"/>
                <a:ea typeface="Aptos" panose="020B0004020202020204" pitchFamily="34" charset="0"/>
              </a:rPr>
              <a:t> Változási vázrajz </a:t>
            </a:r>
            <a:r>
              <a:rPr lang="hu-HU" dirty="0">
                <a:latin typeface="Franklin Gothic Book" panose="020B0503020102020204" pitchFamily="34" charset="0"/>
                <a:ea typeface="Aptos" panose="020B0004020202020204" pitchFamily="34" charset="0"/>
              </a:rPr>
              <a:t>(</a:t>
            </a:r>
            <a:r>
              <a:rPr lang="hu-HU" dirty="0">
                <a:solidFill>
                  <a:srgbClr val="FF0000"/>
                </a:solidFill>
                <a:latin typeface="Franklin Gothic Book" panose="020B0503020102020204" pitchFamily="34" charset="0"/>
                <a:ea typeface="Aptos" panose="020B0004020202020204" pitchFamily="34" charset="0"/>
              </a:rPr>
              <a:t>korábban nem volt feltétel, a hatóság 60 napon belül követelte meg</a:t>
            </a:r>
            <a:r>
              <a:rPr lang="hu-HU" dirty="0">
                <a:latin typeface="Franklin Gothic Book" panose="020B0503020102020204" pitchFamily="34" charset="0"/>
                <a:ea typeface="Aptos" panose="020B0004020202020204" pitchFamily="34" charset="0"/>
              </a:rPr>
              <a:t>)</a:t>
            </a:r>
          </a:p>
          <a:p>
            <a:pPr>
              <a:buFontTx/>
              <a:buChar char="-"/>
            </a:pPr>
            <a:r>
              <a:rPr lang="hu-HU" sz="2200" dirty="0">
                <a:solidFill>
                  <a:srgbClr val="FF0000"/>
                </a:solidFill>
                <a:latin typeface="Franklin Gothic Book" panose="020B0503020102020204" pitchFamily="34" charset="0"/>
                <a:ea typeface="Aptos" panose="020B0004020202020204" pitchFamily="34" charset="0"/>
              </a:rPr>
              <a:t> </a:t>
            </a:r>
            <a:r>
              <a:rPr lang="hu-HU" sz="2200" dirty="0">
                <a:latin typeface="Franklin Gothic Book" panose="020B0503020102020204" pitchFamily="34" charset="0"/>
                <a:ea typeface="Aptos" panose="020B0004020202020204" pitchFamily="34" charset="0"/>
              </a:rPr>
              <a:t>energetikai tanúsítvány </a:t>
            </a:r>
            <a:r>
              <a:rPr lang="hu-HU" dirty="0">
                <a:latin typeface="Franklin Gothic Book" panose="020B0503020102020204" pitchFamily="34" charset="0"/>
                <a:ea typeface="Aptos" panose="020B0004020202020204" pitchFamily="34" charset="0"/>
              </a:rPr>
              <a:t>(a rendeletben meghatározott feltétel rendszer szerint)</a:t>
            </a:r>
          </a:p>
          <a:p>
            <a:pPr>
              <a:buFontTx/>
              <a:buChar char="-"/>
            </a:pPr>
            <a:r>
              <a:rPr lang="hu-HU" sz="2200" dirty="0">
                <a:latin typeface="Franklin Gothic Book" panose="020B0503020102020204" pitchFamily="34" charset="0"/>
                <a:ea typeface="Aptos" panose="020B0004020202020204" pitchFamily="34" charset="0"/>
              </a:rPr>
              <a:t> építésügyi műszaki szakértői nyilatkozat a fővállalkozó halála vagy megszűnése esetén, illetve </a:t>
            </a:r>
            <a:r>
              <a:rPr lang="hu-HU" sz="2200" dirty="0">
                <a:solidFill>
                  <a:srgbClr val="FF0000"/>
                </a:solidFill>
                <a:latin typeface="Franklin Gothic Book" panose="020B0503020102020204" pitchFamily="34" charset="0"/>
                <a:ea typeface="Aptos" panose="020B0004020202020204" pitchFamily="34" charset="0"/>
              </a:rPr>
              <a:t>a lejárt hatályú építési engedély alapján tíz évnél régebben befejezett és használatba vett építmény esetén</a:t>
            </a:r>
          </a:p>
          <a:p>
            <a:pPr>
              <a:buFontTx/>
              <a:buChar char="-"/>
            </a:pPr>
            <a:r>
              <a:rPr lang="hu-HU" sz="2200" dirty="0">
                <a:latin typeface="Franklin Gothic Book" panose="020B0503020102020204" pitchFamily="34" charset="0"/>
                <a:ea typeface="Aptos" panose="020B0004020202020204" pitchFamily="34" charset="0"/>
              </a:rPr>
              <a:t> szakhatósági dokumentáció</a:t>
            </a:r>
          </a:p>
          <a:p>
            <a:endParaRPr lang="hu-HU" sz="2200" dirty="0">
              <a:latin typeface="Franklin Gothic Book" panose="020B0503020102020204" pitchFamily="34" charset="0"/>
              <a:ea typeface="Aptos" panose="020B0004020202020204" pitchFamily="34" charset="0"/>
            </a:endParaRPr>
          </a:p>
          <a:p>
            <a:pPr algn="ctr"/>
            <a:r>
              <a:rPr lang="hu-HU" sz="2200" dirty="0">
                <a:latin typeface="Franklin Gothic Book" panose="020B0503020102020204" pitchFamily="34" charset="0"/>
                <a:ea typeface="Aptos" panose="020B0004020202020204" pitchFamily="34" charset="0"/>
              </a:rPr>
              <a:t>Építési naplóból:</a:t>
            </a:r>
          </a:p>
          <a:p>
            <a:pPr algn="ctr"/>
            <a:endParaRPr lang="hu-HU" sz="800" dirty="0">
              <a:latin typeface="Franklin Gothic Book" panose="020B0503020102020204" pitchFamily="34" charset="0"/>
              <a:ea typeface="Aptos" panose="020B0004020202020204" pitchFamily="34" charset="0"/>
            </a:endParaRPr>
          </a:p>
          <a:p>
            <a:pPr>
              <a:buFontTx/>
              <a:buChar char="-"/>
            </a:pPr>
            <a:r>
              <a:rPr lang="hu-HU" sz="2200" dirty="0">
                <a:latin typeface="Franklin Gothic Book" panose="020B0503020102020204" pitchFamily="34" charset="0"/>
                <a:ea typeface="Aptos" panose="020B0004020202020204" pitchFamily="34" charset="0"/>
              </a:rPr>
              <a:t> fővállalkozó kivitelezői nyilatkozat</a:t>
            </a:r>
          </a:p>
          <a:p>
            <a:pPr>
              <a:buFontTx/>
              <a:buChar char="-"/>
            </a:pPr>
            <a:r>
              <a:rPr lang="hu-HU" sz="2200" dirty="0">
                <a:latin typeface="Franklin Gothic Book" panose="020B0503020102020204" pitchFamily="34" charset="0"/>
                <a:ea typeface="Aptos" panose="020B0004020202020204" pitchFamily="34" charset="0"/>
              </a:rPr>
              <a:t> építész tervező nyilatkozata</a:t>
            </a:r>
          </a:p>
          <a:p>
            <a:pPr>
              <a:buFontTx/>
              <a:buChar char="-"/>
            </a:pPr>
            <a:r>
              <a:rPr lang="hu-HU" sz="2200" dirty="0">
                <a:latin typeface="Franklin Gothic Book" panose="020B0503020102020204" pitchFamily="34" charset="0"/>
                <a:ea typeface="Aptos" panose="020B0004020202020204" pitchFamily="34" charset="0"/>
              </a:rPr>
              <a:t> egyéb nyilatkozatok, megvalósulási dokumentáció, stb.</a:t>
            </a:r>
          </a:p>
          <a:p>
            <a:pPr>
              <a:buFontTx/>
              <a:buChar char="-"/>
            </a:pPr>
            <a:endParaRPr lang="hu-HU" sz="2200" dirty="0">
              <a:latin typeface="Franklin Gothic Book" panose="020B0503020102020204" pitchFamily="34" charset="0"/>
              <a:ea typeface="Aptos" panose="020B0004020202020204" pitchFamily="34" charset="0"/>
            </a:endParaRPr>
          </a:p>
          <a:p>
            <a:endParaRPr lang="hu-HU" sz="2200" dirty="0">
              <a:latin typeface="Franklin Gothic Book" panose="020B0503020102020204" pitchFamily="34" charset="0"/>
              <a:ea typeface="Aptos" panose="020B0004020202020204" pitchFamily="34" charset="0"/>
            </a:endParaRPr>
          </a:p>
          <a:p>
            <a:pPr algn="ctr">
              <a:buFontTx/>
              <a:buChar char="-"/>
            </a:pP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Használatbavétel – két típus</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547194"/>
          <a:ext cx="8130746" cy="4937760"/>
        </p:xfrm>
        <a:graphic>
          <a:graphicData uri="http://schemas.openxmlformats.org/drawingml/2006/table">
            <a:tbl>
              <a:tblPr firstRow="1" bandRow="1">
                <a:tableStyleId>{5C22544A-7EE6-4342-B048-85BDC9FD1C3A}</a:tableStyleId>
              </a:tblPr>
              <a:tblGrid>
                <a:gridCol w="4040915">
                  <a:extLst>
                    <a:ext uri="{9D8B030D-6E8A-4147-A177-3AD203B41FA5}">
                      <a16:colId xmlns:a16="http://schemas.microsoft.com/office/drawing/2014/main" val="20000"/>
                    </a:ext>
                  </a:extLst>
                </a:gridCol>
                <a:gridCol w="4089831">
                  <a:extLst>
                    <a:ext uri="{9D8B030D-6E8A-4147-A177-3AD203B41FA5}">
                      <a16:colId xmlns:a16="http://schemas.microsoft.com/office/drawing/2014/main" val="20001"/>
                    </a:ext>
                  </a:extLst>
                </a:gridCol>
              </a:tblGrid>
              <a:tr h="370840">
                <a:tc>
                  <a:txBody>
                    <a:bodyPr/>
                    <a:lstStyle/>
                    <a:p>
                      <a:r>
                        <a:rPr lang="hu-HU" sz="2200" dirty="0">
                          <a:latin typeface="Franklin Gothic Book" pitchFamily="34" charset="0"/>
                        </a:rPr>
                        <a:t>Tudomásulvétel</a:t>
                      </a:r>
                    </a:p>
                  </a:txBody>
                  <a:tcPr/>
                </a:tc>
                <a:tc>
                  <a:txBody>
                    <a:bodyPr/>
                    <a:lstStyle/>
                    <a:p>
                      <a:r>
                        <a:rPr lang="hu-HU" sz="2200" dirty="0">
                          <a:latin typeface="Franklin Gothic Book" pitchFamily="34" charset="0"/>
                        </a:rPr>
                        <a:t>Engedély</a:t>
                      </a:r>
                    </a:p>
                  </a:txBody>
                  <a:tcPr/>
                </a:tc>
                <a:extLst>
                  <a:ext uri="{0D108BD9-81ED-4DB2-BD59-A6C34878D82A}">
                    <a16:rowId xmlns:a16="http://schemas.microsoft.com/office/drawing/2014/main" val="10000"/>
                  </a:ext>
                </a:extLst>
              </a:tr>
              <a:tr h="370840">
                <a:tc>
                  <a:txBody>
                    <a:bodyPr/>
                    <a:lstStyle/>
                    <a:p>
                      <a:r>
                        <a:rPr lang="hu-HU" sz="2000" dirty="0">
                          <a:latin typeface="Franklin Gothic Book" pitchFamily="34" charset="0"/>
                        </a:rPr>
                        <a:t>Egyszerű</a:t>
                      </a:r>
                      <a:r>
                        <a:rPr lang="hu-HU" sz="2000" baseline="0" dirty="0">
                          <a:latin typeface="Franklin Gothic Book" pitchFamily="34" charset="0"/>
                        </a:rPr>
                        <a:t> bejelentés esetén </a:t>
                      </a:r>
                      <a:endParaRPr lang="hu-HU" sz="2000" dirty="0">
                        <a:latin typeface="Franklin Gothic Book" pitchFamily="34" charset="0"/>
                      </a:endParaRPr>
                    </a:p>
                  </a:txBody>
                  <a:tcPr/>
                </a:tc>
                <a:tc>
                  <a:txBody>
                    <a:bodyPr/>
                    <a:lstStyle/>
                    <a:p>
                      <a:r>
                        <a:rPr lang="hu-HU" sz="2000" dirty="0">
                          <a:latin typeface="Franklin Gothic Book" pitchFamily="34" charset="0"/>
                        </a:rPr>
                        <a:t>Lejárt hatályú építési engedély</a:t>
                      </a:r>
                      <a:r>
                        <a:rPr lang="hu-HU" sz="2000" baseline="0" dirty="0">
                          <a:latin typeface="Franklin Gothic Book" pitchFamily="34" charset="0"/>
                        </a:rPr>
                        <a:t> esetén is lehetséges</a:t>
                      </a:r>
                      <a:endParaRPr lang="hu-HU" sz="2000" dirty="0">
                        <a:latin typeface="Franklin Gothic Book" pitchFamily="34" charset="0"/>
                      </a:endParaRPr>
                    </a:p>
                  </a:txBody>
                  <a:tcPr/>
                </a:tc>
                <a:extLst>
                  <a:ext uri="{0D108BD9-81ED-4DB2-BD59-A6C34878D82A}">
                    <a16:rowId xmlns:a16="http://schemas.microsoft.com/office/drawing/2014/main" val="10001"/>
                  </a:ext>
                </a:extLst>
              </a:tr>
              <a:tr h="370840">
                <a:tc>
                  <a:txBody>
                    <a:bodyPr/>
                    <a:lstStyle/>
                    <a:p>
                      <a:r>
                        <a:rPr lang="hu-HU" sz="2000" dirty="0">
                          <a:latin typeface="Franklin Gothic Book" pitchFamily="34" charset="0"/>
                        </a:rPr>
                        <a:t>Ha </a:t>
                      </a:r>
                      <a:r>
                        <a:rPr lang="hu-HU" sz="2000" dirty="0">
                          <a:solidFill>
                            <a:srgbClr val="FF0000"/>
                          </a:solidFill>
                          <a:latin typeface="Franklin Gothic Book" pitchFamily="34" charset="0"/>
                        </a:rPr>
                        <a:t>nincs</a:t>
                      </a:r>
                      <a:r>
                        <a:rPr lang="hu-HU" sz="2000" baseline="0" dirty="0">
                          <a:latin typeface="Franklin Gothic Book" pitchFamily="34" charset="0"/>
                        </a:rPr>
                        <a:t> szakkérdés és szakhatósági közreműködés</a:t>
                      </a:r>
                      <a:endParaRPr lang="hu-HU" sz="2000" dirty="0">
                        <a:latin typeface="Franklin Gothic Book" pitchFamily="34" charset="0"/>
                      </a:endParaRPr>
                    </a:p>
                  </a:txBody>
                  <a:tcPr/>
                </a:tc>
                <a:tc>
                  <a:txBody>
                    <a:bodyPr/>
                    <a:lstStyle/>
                    <a:p>
                      <a:r>
                        <a:rPr lang="hu-HU" sz="2000" baseline="0" dirty="0">
                          <a:latin typeface="Franklin Gothic Book" pitchFamily="34" charset="0"/>
                        </a:rPr>
                        <a:t>Ha </a:t>
                      </a:r>
                      <a:r>
                        <a:rPr lang="hu-HU" sz="2000" baseline="0" dirty="0">
                          <a:solidFill>
                            <a:srgbClr val="FF0000"/>
                          </a:solidFill>
                          <a:latin typeface="Franklin Gothic Book" pitchFamily="34" charset="0"/>
                        </a:rPr>
                        <a:t>van</a:t>
                      </a:r>
                      <a:r>
                        <a:rPr lang="hu-HU" sz="2000" baseline="0" dirty="0">
                          <a:latin typeface="Franklin Gothic Book" pitchFamily="34" charset="0"/>
                        </a:rPr>
                        <a:t> szakkérdés és szakhatósági közreműködés</a:t>
                      </a:r>
                      <a:endParaRPr lang="hu-HU" sz="2000" dirty="0">
                        <a:latin typeface="Franklin Gothic Book" pitchFamily="34" charset="0"/>
                      </a:endParaRPr>
                    </a:p>
                  </a:txBody>
                  <a:tcPr/>
                </a:tc>
                <a:extLst>
                  <a:ext uri="{0D108BD9-81ED-4DB2-BD59-A6C34878D82A}">
                    <a16:rowId xmlns:a16="http://schemas.microsoft.com/office/drawing/2014/main" val="10002"/>
                  </a:ext>
                </a:extLst>
              </a:tr>
              <a:tr h="370840">
                <a:tc>
                  <a:txBody>
                    <a:bodyPr/>
                    <a:lstStyle/>
                    <a:p>
                      <a:r>
                        <a:rPr lang="hu-HU" sz="2000" dirty="0">
                          <a:latin typeface="Franklin Gothic Book" pitchFamily="34" charset="0"/>
                        </a:rPr>
                        <a:t>A hatóság eljárás megindításáról értesítést nem küld és hiánypótlást sem bocsát ki</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u-HU" sz="2000" dirty="0">
                          <a:latin typeface="Franklin Gothic Book" pitchFamily="34" charset="0"/>
                        </a:rPr>
                        <a:t>A hatóság 5 napon belül ügyfélértesítést és hiánypótlást küld</a:t>
                      </a:r>
                    </a:p>
                  </a:txBody>
                  <a:tcPr/>
                </a:tc>
                <a:extLst>
                  <a:ext uri="{0D108BD9-81ED-4DB2-BD59-A6C34878D82A}">
                    <a16:rowId xmlns:a16="http://schemas.microsoft.com/office/drawing/2014/main" val="10003"/>
                  </a:ext>
                </a:extLst>
              </a:tr>
              <a:tr h="370840">
                <a:tc>
                  <a:txBody>
                    <a:bodyPr/>
                    <a:lstStyle/>
                    <a:p>
                      <a:r>
                        <a:rPr lang="hu-HU" sz="2000" dirty="0">
                          <a:latin typeface="Franklin Gothic Book" pitchFamily="34" charset="0"/>
                        </a:rPr>
                        <a:t>Nincs</a:t>
                      </a:r>
                      <a:r>
                        <a:rPr lang="hu-HU" sz="2000" baseline="0" dirty="0">
                          <a:latin typeface="Franklin Gothic Book" pitchFamily="34" charset="0"/>
                        </a:rPr>
                        <a:t> ügyfél</a:t>
                      </a:r>
                      <a:endParaRPr lang="hu-HU" sz="2000" dirty="0">
                        <a:latin typeface="Franklin Gothic Book"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u-HU" sz="2000" dirty="0">
                          <a:latin typeface="Franklin Gothic Book" pitchFamily="34" charset="0"/>
                        </a:rPr>
                        <a:t>Ügyféli kör az általános szabályok szerint</a:t>
                      </a:r>
                    </a:p>
                  </a:txBody>
                  <a:tcPr/>
                </a:tc>
                <a:extLst>
                  <a:ext uri="{0D108BD9-81ED-4DB2-BD59-A6C34878D82A}">
                    <a16:rowId xmlns:a16="http://schemas.microsoft.com/office/drawing/2014/main" val="10004"/>
                  </a:ext>
                </a:extLst>
              </a:tr>
              <a:tr h="370840">
                <a:tc>
                  <a:txBody>
                    <a:bodyPr/>
                    <a:lstStyle/>
                    <a:p>
                      <a:r>
                        <a:rPr lang="hu-HU" sz="2000" dirty="0">
                          <a:latin typeface="Franklin Gothic Book" pitchFamily="34" charset="0"/>
                        </a:rPr>
                        <a:t>Hallgatással</a:t>
                      </a:r>
                      <a:r>
                        <a:rPr lang="hu-HU" sz="2000" baseline="0" dirty="0">
                          <a:latin typeface="Franklin Gothic Book" pitchFamily="34" charset="0"/>
                        </a:rPr>
                        <a:t> tudomásulvételről értesítés 15 napon belül, a 20. napon használatba vehető</a:t>
                      </a:r>
                      <a:endParaRPr lang="hu-HU" sz="2000" dirty="0">
                        <a:latin typeface="Franklin Gothic Book" pitchFamily="34" charset="0"/>
                      </a:endParaRPr>
                    </a:p>
                  </a:txBody>
                  <a:tcPr/>
                </a:tc>
                <a:tc>
                  <a:txBody>
                    <a:bodyPr/>
                    <a:lstStyle/>
                    <a:p>
                      <a:r>
                        <a:rPr lang="hu-HU" sz="2000" dirty="0">
                          <a:latin typeface="Franklin Gothic Book" pitchFamily="34" charset="0"/>
                        </a:rPr>
                        <a:t>Határozat – a véglegessé váláskor vehető használatba</a:t>
                      </a:r>
                    </a:p>
                  </a:txBody>
                  <a:tcPr/>
                </a:tc>
                <a:extLst>
                  <a:ext uri="{0D108BD9-81ED-4DB2-BD59-A6C34878D82A}">
                    <a16:rowId xmlns:a16="http://schemas.microsoft.com/office/drawing/2014/main" val="10005"/>
                  </a:ext>
                </a:extLst>
              </a:tr>
              <a:tr h="370840">
                <a:tc>
                  <a:txBody>
                    <a:bodyPr/>
                    <a:lstStyle/>
                    <a:p>
                      <a:r>
                        <a:rPr lang="hu-HU" sz="2000" dirty="0">
                          <a:latin typeface="Franklin Gothic Book" pitchFamily="34" charset="0"/>
                        </a:rPr>
                        <a:t>Hatályos:</a:t>
                      </a:r>
                      <a:r>
                        <a:rPr lang="hu-HU" sz="2000" baseline="0" dirty="0">
                          <a:latin typeface="Franklin Gothic Book" pitchFamily="34" charset="0"/>
                        </a:rPr>
                        <a:t> korlátlanul</a:t>
                      </a:r>
                      <a:endParaRPr lang="hu-HU" sz="2000" dirty="0">
                        <a:latin typeface="Franklin Gothic Book" pitchFamily="34" charset="0"/>
                      </a:endParaRPr>
                    </a:p>
                  </a:txBody>
                  <a:tcPr/>
                </a:tc>
                <a:tc>
                  <a:txBody>
                    <a:bodyPr/>
                    <a:lstStyle/>
                    <a:p>
                      <a:r>
                        <a:rPr lang="hu-HU" sz="2000" dirty="0">
                          <a:latin typeface="Franklin Gothic Book" pitchFamily="34" charset="0"/>
                        </a:rPr>
                        <a:t>Hatályos: korlátlanul</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Használatbavétel elutasítása</a:t>
            </a:r>
            <a:r>
              <a:rPr lang="hu-HU" sz="2100" b="1" dirty="0">
                <a:solidFill>
                  <a:srgbClr val="3333CC"/>
                </a:solidFill>
                <a:latin typeface="Franklin Gothic Book" panose="020B0503020102020204" pitchFamily="34" charset="0"/>
              </a:rPr>
              <a:t> </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547194"/>
          <a:ext cx="8130746" cy="429768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r>
                        <a:rPr lang="hu-HU" sz="2200" dirty="0">
                          <a:latin typeface="Franklin Gothic Book" pitchFamily="34" charset="0"/>
                        </a:rPr>
                        <a:t>Az építésügyi hatóság a használatbavételi engedély megadását, a használatbavétel tudomásul vételét megtagadja és a használatot megtiltja:</a:t>
                      </a:r>
                    </a:p>
                  </a:txBody>
                  <a:tcPr/>
                </a:tc>
                <a:extLst>
                  <a:ext uri="{0D108BD9-81ED-4DB2-BD59-A6C34878D82A}">
                    <a16:rowId xmlns:a16="http://schemas.microsoft.com/office/drawing/2014/main" val="10000"/>
                  </a:ext>
                </a:extLst>
              </a:tr>
              <a:tr h="370840">
                <a:tc>
                  <a:txBody>
                    <a:bodyPr/>
                    <a:lstStyle/>
                    <a:p>
                      <a:r>
                        <a:rPr lang="hu-HU" sz="2000" b="0" dirty="0">
                          <a:solidFill>
                            <a:schemeClr val="tx1"/>
                          </a:solidFill>
                          <a:latin typeface="Franklin Gothic Book" pitchFamily="34" charset="0"/>
                        </a:rPr>
                        <a:t>az építmény, építményrész a vonatkozó jogszabályoknak, előírt követelményeknek nem felel meg, vagy a rendeltetésszerű és biztonságos használatra nem alkalmas</a:t>
                      </a:r>
                    </a:p>
                  </a:txBody>
                  <a:tcPr/>
                </a:tc>
                <a:extLst>
                  <a:ext uri="{0D108BD9-81ED-4DB2-BD59-A6C34878D82A}">
                    <a16:rowId xmlns:a16="http://schemas.microsoft.com/office/drawing/2014/main" val="10001"/>
                  </a:ext>
                </a:extLst>
              </a:tr>
              <a:tr h="370840">
                <a:tc>
                  <a:txBody>
                    <a:bodyPr/>
                    <a:lstStyle/>
                    <a:p>
                      <a:r>
                        <a:rPr lang="hu-HU" sz="2000" dirty="0">
                          <a:solidFill>
                            <a:srgbClr val="FF0000"/>
                          </a:solidFill>
                          <a:latin typeface="Franklin Gothic Book" pitchFamily="34" charset="0"/>
                        </a:rPr>
                        <a:t>engedélyhez vagy egyszerű bejelentéshez kötött építési tevékenységgel eltértek a záradékkal ellátott építészeti-műszaki dokumentációtól,</a:t>
                      </a:r>
                    </a:p>
                  </a:txBody>
                  <a:tcPr/>
                </a:tc>
                <a:extLst>
                  <a:ext uri="{0D108BD9-81ED-4DB2-BD59-A6C34878D82A}">
                    <a16:rowId xmlns:a16="http://schemas.microsoft.com/office/drawing/2014/main" val="10002"/>
                  </a:ext>
                </a:extLst>
              </a:tr>
              <a:tr h="370840">
                <a:tc>
                  <a:txBody>
                    <a:bodyPr/>
                    <a:lstStyle/>
                    <a:p>
                      <a:r>
                        <a:rPr lang="hu-HU" sz="2000" dirty="0">
                          <a:solidFill>
                            <a:srgbClr val="FF0000"/>
                          </a:solidFill>
                          <a:latin typeface="Franklin Gothic Book" pitchFamily="34" charset="0"/>
                        </a:rPr>
                        <a:t>a szükséges nyilatkozatok nem állnak rendelkezésre</a:t>
                      </a:r>
                      <a:endParaRPr lang="hu-HU" sz="2000" dirty="0">
                        <a:latin typeface="Franklin Gothic Book" pitchFamily="34" charset="0"/>
                      </a:endParaRPr>
                    </a:p>
                  </a:txBody>
                  <a:tcPr/>
                </a:tc>
                <a:extLst>
                  <a:ext uri="{0D108BD9-81ED-4DB2-BD59-A6C34878D82A}">
                    <a16:rowId xmlns:a16="http://schemas.microsoft.com/office/drawing/2014/main" val="10003"/>
                  </a:ext>
                </a:extLst>
              </a:tr>
              <a:tr h="370840">
                <a:tc>
                  <a:txBody>
                    <a:bodyPr/>
                    <a:lstStyle/>
                    <a:p>
                      <a:r>
                        <a:rPr lang="hu-HU" sz="2000" dirty="0">
                          <a:latin typeface="Franklin Gothic Book" pitchFamily="34" charset="0"/>
                        </a:rPr>
                        <a:t>nem csatolták, vagy nem felel meg az energetikai tanúsítvány a követelményeknek</a:t>
                      </a:r>
                    </a:p>
                  </a:txBody>
                  <a:tcPr/>
                </a:tc>
                <a:extLst>
                  <a:ext uri="{0D108BD9-81ED-4DB2-BD59-A6C34878D82A}">
                    <a16:rowId xmlns:a16="http://schemas.microsoft.com/office/drawing/2014/main" val="10004"/>
                  </a:ext>
                </a:extLst>
              </a:tr>
              <a:tr h="370840">
                <a:tc>
                  <a:txBody>
                    <a:bodyPr/>
                    <a:lstStyle/>
                    <a:p>
                      <a:r>
                        <a:rPr lang="hu-HU" sz="2000" dirty="0">
                          <a:latin typeface="Franklin Gothic Book" pitchFamily="34" charset="0"/>
                        </a:rPr>
                        <a:t>az építési naplóban a megvalósulási dokumentáció nem áll rendelkezésre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677775"/>
            <a:ext cx="8461947" cy="743252"/>
          </a:xfrm>
        </p:spPr>
        <p:txBody>
          <a:bodyPr>
            <a:normAutofit/>
          </a:bodyPr>
          <a:lstStyle/>
          <a:p>
            <a:r>
              <a:rPr lang="hu-HU" sz="2600" b="1" i="0" dirty="0">
                <a:solidFill>
                  <a:srgbClr val="3333CC"/>
                </a:solidFill>
                <a:effectLst/>
                <a:latin typeface="Franklin Gothic Book" panose="020B0503020102020204" pitchFamily="34" charset="0"/>
              </a:rPr>
              <a:t>A 2023. évi C. törvény – a környezet</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25690"/>
            <a:ext cx="8284992" cy="6678751"/>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r>
              <a:rPr lang="hu-HU" sz="2200" dirty="0">
                <a:latin typeface="Franklin Gothic Book" panose="020B0503020102020204" pitchFamily="34" charset="0"/>
                <a:ea typeface="Aptos" panose="020B0004020202020204" pitchFamily="34" charset="0"/>
              </a:rPr>
              <a:t>Az építésügyi hatósági eljárások típusai  </a:t>
            </a:r>
          </a:p>
          <a:p>
            <a:pPr algn="ctr"/>
            <a:r>
              <a:rPr lang="hu-HU" sz="2200" dirty="0">
                <a:latin typeface="Franklin Gothic Book" panose="020B0503020102020204" pitchFamily="34" charset="0"/>
                <a:ea typeface="Aptos" panose="020B0004020202020204" pitchFamily="34" charset="0"/>
              </a:rPr>
              <a:t>Építési tevékenység megkezdéséhez és folytatásához jogszabályban meghatározott esetekben az építésügyi hatóság engedélye vagy tudomásulvétele szükséges.</a:t>
            </a:r>
          </a:p>
          <a:p>
            <a:r>
              <a:rPr lang="hu-HU" sz="2200" dirty="0">
                <a:latin typeface="Franklin Gothic Book" panose="020B0503020102020204" pitchFamily="34" charset="0"/>
                <a:ea typeface="Aptos" panose="020B0004020202020204" pitchFamily="34" charset="0"/>
              </a:rPr>
              <a:t>- építési engedélyezési,</a:t>
            </a:r>
          </a:p>
          <a:p>
            <a:r>
              <a:rPr lang="hu-HU" sz="2200" dirty="0">
                <a:latin typeface="Franklin Gothic Book" panose="020B0503020102020204" pitchFamily="34" charset="0"/>
                <a:ea typeface="Aptos" panose="020B0004020202020204" pitchFamily="34" charset="0"/>
              </a:rPr>
              <a:t>- egyszerű bejelentési,</a:t>
            </a:r>
          </a:p>
          <a:p>
            <a:r>
              <a:rPr lang="hu-HU" sz="2200" dirty="0">
                <a:latin typeface="Franklin Gothic Book" panose="020B0503020102020204" pitchFamily="34" charset="0"/>
                <a:ea typeface="Aptos" panose="020B0004020202020204" pitchFamily="34" charset="0"/>
              </a:rPr>
              <a:t>- összevont telepítési,</a:t>
            </a:r>
          </a:p>
          <a:p>
            <a:r>
              <a:rPr lang="hu-HU" sz="2200" dirty="0">
                <a:latin typeface="Franklin Gothic Book" panose="020B0503020102020204" pitchFamily="34" charset="0"/>
                <a:ea typeface="Aptos" panose="020B0004020202020204" pitchFamily="34" charset="0"/>
              </a:rPr>
              <a:t>- fennmaradási engedélyezési,</a:t>
            </a:r>
          </a:p>
          <a:p>
            <a:pPr>
              <a:buFontTx/>
              <a:buChar char="-"/>
            </a:pPr>
            <a:r>
              <a:rPr lang="hu-HU" sz="2200" dirty="0">
                <a:latin typeface="Franklin Gothic Book" panose="020B0503020102020204" pitchFamily="34" charset="0"/>
                <a:ea typeface="Aptos" panose="020B0004020202020204" pitchFamily="34" charset="0"/>
              </a:rPr>
              <a:t> használatbavételi,</a:t>
            </a:r>
          </a:p>
          <a:p>
            <a:pPr>
              <a:buFontTx/>
              <a:buChar char="-"/>
            </a:pPr>
            <a:r>
              <a:rPr lang="hu-HU" sz="2200" dirty="0">
                <a:latin typeface="Franklin Gothic Book" panose="020B0503020102020204" pitchFamily="34" charset="0"/>
                <a:ea typeface="Aptos" panose="020B0004020202020204" pitchFamily="34" charset="0"/>
              </a:rPr>
              <a:t> bontási engedélyezési,</a:t>
            </a:r>
          </a:p>
          <a:p>
            <a:r>
              <a:rPr lang="hu-HU" sz="2200" dirty="0">
                <a:latin typeface="Franklin Gothic Book" panose="020B0503020102020204" pitchFamily="34" charset="0"/>
                <a:ea typeface="Aptos" panose="020B0004020202020204" pitchFamily="34" charset="0"/>
              </a:rPr>
              <a:t>- hatósági bizonyítvány kiállítása iránti,</a:t>
            </a:r>
          </a:p>
          <a:p>
            <a:pPr>
              <a:buFontTx/>
              <a:buChar char="-"/>
            </a:pPr>
            <a:r>
              <a:rPr lang="hu-HU" sz="2200" dirty="0">
                <a:latin typeface="Franklin Gothic Book" panose="020B0503020102020204" pitchFamily="34" charset="0"/>
                <a:ea typeface="Aptos" panose="020B0004020202020204" pitchFamily="34" charset="0"/>
              </a:rPr>
              <a:t> veszélyhelyzet, összehangolt védelmi tevékenység, továbbá tömeges bevándorlás okozta válsághelyzet esetén szükségessé váló építési tevékenység tudomásulvételi eljárás </a:t>
            </a:r>
          </a:p>
          <a:p>
            <a:pPr>
              <a:buFontTx/>
              <a:buChar char="-"/>
            </a:pPr>
            <a:r>
              <a:rPr lang="hu-HU" sz="2200" dirty="0">
                <a:latin typeface="Franklin Gothic Book" panose="020B0503020102020204" pitchFamily="34" charset="0"/>
                <a:ea typeface="Aptos" panose="020B0004020202020204" pitchFamily="34" charset="0"/>
              </a:rPr>
              <a:t> </a:t>
            </a:r>
            <a:r>
              <a:rPr lang="hu-HU" sz="2200" dirty="0">
                <a:solidFill>
                  <a:srgbClr val="FF0000"/>
                </a:solidFill>
                <a:latin typeface="Franklin Gothic Book" panose="020B0503020102020204" pitchFamily="34" charset="0"/>
                <a:ea typeface="Aptos" panose="020B0004020202020204" pitchFamily="34" charset="0"/>
              </a:rPr>
              <a:t>építésügyi hatósági szolgáltatás</a:t>
            </a: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Használatbavétel</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421027"/>
            <a:ext cx="5221538" cy="5139869"/>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endParaRPr lang="hu-HU" sz="800" dirty="0">
              <a:latin typeface="Franklin Gothic Book" panose="020B0503020102020204" pitchFamily="34" charset="0"/>
              <a:ea typeface="Aptos" panose="020B0004020202020204" pitchFamily="34" charset="0"/>
            </a:endParaRPr>
          </a:p>
          <a:p>
            <a:endParaRPr lang="hu-HU" sz="2200" dirty="0">
              <a:latin typeface="Franklin Gothic Book" panose="020B0503020102020204" pitchFamily="34" charset="0"/>
              <a:ea typeface="Aptos" panose="020B0004020202020204" pitchFamily="34" charset="0"/>
            </a:endParaRPr>
          </a:p>
          <a:p>
            <a:r>
              <a:rPr lang="hu-HU" sz="2200" dirty="0">
                <a:latin typeface="Franklin Gothic Book" panose="020B0503020102020204" pitchFamily="34" charset="0"/>
                <a:ea typeface="Aptos" panose="020B0004020202020204" pitchFamily="34" charset="0"/>
              </a:rPr>
              <a:t>A hatóság a követelményeket helyszíni szemlén, valamint távoli eléréssel az </a:t>
            </a:r>
            <a:r>
              <a:rPr lang="hu-HU" sz="2200" dirty="0" err="1">
                <a:latin typeface="Franklin Gothic Book" panose="020B0503020102020204" pitchFamily="34" charset="0"/>
                <a:ea typeface="Aptos" panose="020B0004020202020204" pitchFamily="34" charset="0"/>
              </a:rPr>
              <a:t>OÉNY-ben</a:t>
            </a:r>
            <a:r>
              <a:rPr lang="hu-HU" sz="2200" dirty="0">
                <a:latin typeface="Franklin Gothic Book" panose="020B0503020102020204" pitchFamily="34" charset="0"/>
                <a:ea typeface="Aptos" panose="020B0004020202020204" pitchFamily="34" charset="0"/>
              </a:rPr>
              <a:t> ellenőrzi.</a:t>
            </a:r>
          </a:p>
          <a:p>
            <a:endParaRPr lang="hu-HU" sz="2200" dirty="0">
              <a:latin typeface="Franklin Gothic Book" panose="020B0503020102020204" pitchFamily="34" charset="0"/>
              <a:ea typeface="Aptos" panose="020B0004020202020204" pitchFamily="34" charset="0"/>
            </a:endParaRPr>
          </a:p>
          <a:p>
            <a:r>
              <a:rPr lang="hu-HU" sz="2200" dirty="0">
                <a:latin typeface="Franklin Gothic Book" panose="020B0503020102020204" pitchFamily="34" charset="0"/>
                <a:ea typeface="Aptos" panose="020B0004020202020204" pitchFamily="34" charset="0"/>
              </a:rPr>
              <a:t>A rendeltetésszerű és biztonságos használatot nem veszélyeztető hibák és hiányosságok megszüntetésére, a szükséges építési munkák elvégzésére szükség esetén határozatot hoz.</a:t>
            </a:r>
          </a:p>
          <a:p>
            <a:endParaRPr lang="hu-HU" sz="2200" dirty="0">
              <a:latin typeface="Franklin Gothic Book" panose="020B0503020102020204" pitchFamily="34" charset="0"/>
              <a:ea typeface="Aptos" panose="020B0004020202020204" pitchFamily="34" charset="0"/>
            </a:endParaRPr>
          </a:p>
          <a:p>
            <a:pPr algn="ctr">
              <a:buFontTx/>
              <a:buChar char="-"/>
            </a:pP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1026" name="Picture 2" descr="Energetikai tanúsítvány készítése - Mérnök Tender"/>
          <p:cNvPicPr>
            <a:picLocks noChangeAspect="1" noChangeArrowheads="1"/>
          </p:cNvPicPr>
          <p:nvPr/>
        </p:nvPicPr>
        <p:blipFill>
          <a:blip r:embed="rId2"/>
          <a:srcRect/>
          <a:stretch>
            <a:fillRect/>
          </a:stretch>
        </p:blipFill>
        <p:spPr bwMode="auto">
          <a:xfrm>
            <a:off x="5568382" y="1629131"/>
            <a:ext cx="3106062" cy="4412983"/>
          </a:xfrm>
          <a:prstGeom prst="rect">
            <a:avLst/>
          </a:prstGeom>
          <a:noFill/>
        </p:spPr>
      </p:pic>
    </p:spTree>
    <p:extLst>
      <p:ext uri="{BB962C8B-B14F-4D97-AF65-F5344CB8AC3E}">
        <p14:creationId xmlns:p14="http://schemas.microsoft.com/office/powerpoint/2010/main" val="346968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Használatbavétel irodaépületekre</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
        <p:nvSpPr>
          <p:cNvPr id="6" name="Szövegdoboz 5"/>
          <p:cNvSpPr txBox="1"/>
          <p:nvPr/>
        </p:nvSpPr>
        <p:spPr>
          <a:xfrm>
            <a:off x="543697" y="1547194"/>
            <a:ext cx="8130747" cy="4832092"/>
          </a:xfrm>
          <a:prstGeom prst="rect">
            <a:avLst/>
          </a:prstGeom>
          <a:noFill/>
        </p:spPr>
        <p:txBody>
          <a:bodyPr wrap="square" rtlCol="0">
            <a:spAutoFit/>
          </a:bodyPr>
          <a:lstStyle/>
          <a:p>
            <a:r>
              <a:rPr lang="hu-HU" sz="2200" dirty="0">
                <a:latin typeface="Franklin Gothic Book" pitchFamily="34" charset="0"/>
              </a:rPr>
              <a:t>Az 1000 m2 összes hasznos alapterületet meghaladó, fő rendeltetése szerint iroda funkciójú épületre a használatbavételi engedély megadható ha az épület olyan iroda céljára előkészített területet is tartalmaz, amelynek hasznos alapterülete az </a:t>
            </a:r>
            <a:r>
              <a:rPr lang="hu-HU" sz="2200" dirty="0">
                <a:solidFill>
                  <a:srgbClr val="FF0000"/>
                </a:solidFill>
                <a:latin typeface="Franklin Gothic Book" pitchFamily="34" charset="0"/>
              </a:rPr>
              <a:t>épület összes hasznos alapterületének a felét nem haladja meg</a:t>
            </a:r>
            <a:r>
              <a:rPr lang="hu-HU" sz="2200" dirty="0">
                <a:latin typeface="Franklin Gothic Book" pitchFamily="34" charset="0"/>
              </a:rPr>
              <a:t>.</a:t>
            </a:r>
          </a:p>
          <a:p>
            <a:endParaRPr lang="hu-HU" sz="1000" dirty="0">
              <a:latin typeface="Franklin Gothic Book" pitchFamily="34" charset="0"/>
            </a:endParaRPr>
          </a:p>
          <a:p>
            <a:r>
              <a:rPr lang="hu-HU" sz="2200" dirty="0">
                <a:latin typeface="Franklin Gothic Book" pitchFamily="34" charset="0"/>
              </a:rPr>
              <a:t>A használatbavételi engedély megadható akkor is, ha az épület iroda céljára előkészített területe – a terek lehatárolása, a </a:t>
            </a:r>
            <a:r>
              <a:rPr lang="hu-HU" sz="2200" dirty="0">
                <a:solidFill>
                  <a:srgbClr val="FF0000"/>
                </a:solidFill>
                <a:latin typeface="Franklin Gothic Book" pitchFamily="34" charset="0"/>
              </a:rPr>
              <a:t>falfelületek, padlóburkolatok és az illemhely tekintetében – a rendeltetésszerű használatra még nem alkalmas</a:t>
            </a:r>
            <a:r>
              <a:rPr lang="hu-HU" sz="2200" dirty="0">
                <a:latin typeface="Franklin Gothic Book" pitchFamily="34" charset="0"/>
              </a:rPr>
              <a:t>, azonban</a:t>
            </a:r>
          </a:p>
          <a:p>
            <a:r>
              <a:rPr lang="hu-HU" sz="2200" dirty="0">
                <a:latin typeface="Franklin Gothic Book" pitchFamily="34" charset="0"/>
              </a:rPr>
              <a:t>- az iroda céljára előkészített területen az </a:t>
            </a:r>
            <a:r>
              <a:rPr lang="hu-HU" sz="2200" dirty="0">
                <a:solidFill>
                  <a:srgbClr val="FF0000"/>
                </a:solidFill>
                <a:latin typeface="Franklin Gothic Book" pitchFamily="34" charset="0"/>
              </a:rPr>
              <a:t>épületgépészeti és elektromos kiállások rendelkezésre állnak</a:t>
            </a:r>
            <a:r>
              <a:rPr lang="hu-HU" sz="2200" dirty="0">
                <a:latin typeface="Franklin Gothic Book" pitchFamily="34" charset="0"/>
              </a:rPr>
              <a:t>, és</a:t>
            </a:r>
          </a:p>
          <a:p>
            <a:r>
              <a:rPr lang="hu-HU" sz="2200" dirty="0">
                <a:latin typeface="Franklin Gothic Book" pitchFamily="34" charset="0"/>
              </a:rPr>
              <a:t>- az iroda céljára előkészített területet </a:t>
            </a:r>
            <a:r>
              <a:rPr lang="hu-HU" sz="2200" dirty="0">
                <a:solidFill>
                  <a:srgbClr val="FF0000"/>
                </a:solidFill>
                <a:latin typeface="Franklin Gothic Book" pitchFamily="34" charset="0"/>
              </a:rPr>
              <a:t>az épület használói elől biztonságosan, fizikailag elhatárolták</a:t>
            </a:r>
            <a:r>
              <a:rPr lang="hu-HU" sz="2200" dirty="0">
                <a:latin typeface="Franklin Gothic Book" pitchFamily="34" charset="0"/>
              </a:rPr>
              <a:t>.</a:t>
            </a:r>
          </a:p>
        </p:txBody>
      </p:sp>
    </p:spTree>
    <p:extLst>
      <p:ext uri="{BB962C8B-B14F-4D97-AF65-F5344CB8AC3E}">
        <p14:creationId xmlns:p14="http://schemas.microsoft.com/office/powerpoint/2010/main" val="346968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Fennmaradási engedélyezési eljárás</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4521550" y="1421027"/>
            <a:ext cx="4397597" cy="6432530"/>
          </a:xfrm>
          <a:prstGeom prst="rect">
            <a:avLst/>
          </a:prstGeom>
          <a:noFill/>
        </p:spPr>
        <p:txBody>
          <a:bodyPr wrap="square">
            <a:spAutoFit/>
          </a:bodyPr>
          <a:lstStyle/>
          <a:p>
            <a:pPr algn="ctr"/>
            <a:r>
              <a:rPr lang="hu-HU" sz="2400" b="1" dirty="0">
                <a:latin typeface="Franklin Gothic Book" panose="020B0503020102020204" pitchFamily="34" charset="0"/>
                <a:ea typeface="Aptos" panose="020B0004020202020204" pitchFamily="34" charset="0"/>
              </a:rPr>
              <a:t>Mikor kell</a:t>
            </a:r>
            <a:r>
              <a:rPr lang="hu-HU" sz="2200" dirty="0">
                <a:latin typeface="Franklin Gothic Book" panose="020B0503020102020204" pitchFamily="34" charset="0"/>
                <a:ea typeface="Aptos" panose="020B0004020202020204" pitchFamily="34" charset="0"/>
              </a:rPr>
              <a:t>:</a:t>
            </a:r>
          </a:p>
          <a:p>
            <a:pPr algn="ctr"/>
            <a:endParaRPr lang="hu-HU" sz="2200" dirty="0">
              <a:latin typeface="Franklin Gothic Book" panose="020B0503020102020204" pitchFamily="34" charset="0"/>
              <a:ea typeface="Aptos" panose="020B0004020202020204" pitchFamily="34" charset="0"/>
            </a:endParaRPr>
          </a:p>
          <a:p>
            <a:pPr algn="ctr"/>
            <a:r>
              <a:rPr lang="hu-HU" sz="2200" dirty="0">
                <a:latin typeface="Franklin Gothic Book" panose="020B0503020102020204" pitchFamily="34" charset="0"/>
                <a:ea typeface="Aptos" panose="020B0004020202020204" pitchFamily="34" charset="0"/>
              </a:rPr>
              <a:t>A tízéves intézkedési határidőn belül végzett </a:t>
            </a:r>
            <a:r>
              <a:rPr lang="hu-HU" sz="2200" dirty="0">
                <a:solidFill>
                  <a:srgbClr val="FF0000"/>
                </a:solidFill>
                <a:latin typeface="Franklin Gothic Book" panose="020B0503020102020204" pitchFamily="34" charset="0"/>
                <a:ea typeface="Aptos" panose="020B0004020202020204" pitchFamily="34" charset="0"/>
              </a:rPr>
              <a:t>jogszerűtlen</a:t>
            </a:r>
            <a:r>
              <a:rPr lang="hu-HU" sz="2200" dirty="0">
                <a:latin typeface="Franklin Gothic Book" panose="020B0503020102020204" pitchFamily="34" charset="0"/>
                <a:ea typeface="Aptos" panose="020B0004020202020204" pitchFamily="34" charset="0"/>
              </a:rPr>
              <a:t> építési tevékenységek esetén az építtető vagy a tulajdonos kérelmére fennmaradási engedélyt ad, ha annak jogszabályi feltételei fennállnak.</a:t>
            </a:r>
          </a:p>
          <a:p>
            <a:pPr algn="ctr"/>
            <a:r>
              <a:rPr lang="hu-HU" sz="2200" dirty="0">
                <a:latin typeface="Franklin Gothic Book" panose="020B0503020102020204" pitchFamily="34" charset="0"/>
                <a:ea typeface="Aptos" panose="020B0004020202020204" pitchFamily="34" charset="0"/>
              </a:rPr>
              <a:t>A kérelemben</a:t>
            </a:r>
          </a:p>
          <a:p>
            <a:pPr algn="ctr"/>
            <a:r>
              <a:rPr lang="hu-HU" sz="2200" dirty="0">
                <a:latin typeface="Franklin Gothic Book" panose="020B0503020102020204" pitchFamily="34" charset="0"/>
                <a:ea typeface="Aptos" panose="020B0004020202020204" pitchFamily="34" charset="0"/>
              </a:rPr>
              <a:t>továbbépítésre vagy</a:t>
            </a:r>
          </a:p>
          <a:p>
            <a:pPr algn="ctr"/>
            <a:r>
              <a:rPr lang="hu-HU" sz="2200" dirty="0">
                <a:latin typeface="Franklin Gothic Book" panose="020B0503020102020204" pitchFamily="34" charset="0"/>
                <a:ea typeface="Aptos" panose="020B0004020202020204" pitchFamily="34" charset="0"/>
              </a:rPr>
              <a:t>használatbavételére</a:t>
            </a:r>
          </a:p>
          <a:p>
            <a:pPr algn="ctr"/>
            <a:r>
              <a:rPr lang="hu-HU" sz="2200" dirty="0">
                <a:latin typeface="Franklin Gothic Book" panose="020B0503020102020204" pitchFamily="34" charset="0"/>
                <a:ea typeface="Aptos" panose="020B0004020202020204" pitchFamily="34" charset="0"/>
              </a:rPr>
              <a:t>irányuló kérelem is előterjeszthető.</a:t>
            </a:r>
            <a:br>
              <a:rPr lang="hu-HU" sz="2200" dirty="0">
                <a:latin typeface="Franklin Gothic Book" panose="020B0503020102020204" pitchFamily="34" charset="0"/>
                <a:ea typeface="Aptos" panose="020B0004020202020204" pitchFamily="34" charset="0"/>
              </a:rPr>
            </a:br>
            <a:r>
              <a:rPr lang="hu-HU" dirty="0">
                <a:solidFill>
                  <a:srgbClr val="FF0000"/>
                </a:solidFill>
                <a:latin typeface="Franklin Gothic Book" panose="020B0503020102020204" pitchFamily="34" charset="0"/>
                <a:ea typeface="Aptos" panose="020B0004020202020204" pitchFamily="34" charset="0"/>
              </a:rPr>
              <a:t>(korábban szakszerűtlenre is lehetett kérelmezni)</a:t>
            </a: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5126" name="Picture 6" descr="Eladó Családi ház, Fertőszentmiklós (#162453) | Openhouse"/>
          <p:cNvPicPr>
            <a:picLocks noChangeAspect="1" noChangeArrowheads="1"/>
          </p:cNvPicPr>
          <p:nvPr/>
        </p:nvPicPr>
        <p:blipFill>
          <a:blip r:embed="rId2"/>
          <a:srcRect/>
          <a:stretch>
            <a:fillRect/>
          </a:stretch>
        </p:blipFill>
        <p:spPr bwMode="auto">
          <a:xfrm>
            <a:off x="543697" y="2421584"/>
            <a:ext cx="3657949" cy="2484645"/>
          </a:xfrm>
          <a:prstGeom prst="rect">
            <a:avLst/>
          </a:prstGeom>
          <a:noFill/>
        </p:spPr>
      </p:pic>
    </p:spTree>
    <p:extLst>
      <p:ext uri="{BB962C8B-B14F-4D97-AF65-F5344CB8AC3E}">
        <p14:creationId xmlns:p14="http://schemas.microsoft.com/office/powerpoint/2010/main" val="3469682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Jogszerűtlen építési tevékenység</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25690"/>
            <a:ext cx="8284991" cy="5940088"/>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endParaRPr lang="hu-HU" sz="800" dirty="0">
              <a:latin typeface="Franklin Gothic Book" panose="020B0503020102020204" pitchFamily="34" charset="0"/>
              <a:ea typeface="Aptos" panose="020B0004020202020204" pitchFamily="34" charset="0"/>
            </a:endParaRPr>
          </a:p>
          <a:p>
            <a:r>
              <a:rPr lang="hu-HU" sz="2200" dirty="0">
                <a:solidFill>
                  <a:srgbClr val="FF0000"/>
                </a:solidFill>
                <a:latin typeface="Franklin Gothic Book" panose="020B0503020102020204" pitchFamily="34" charset="0"/>
                <a:ea typeface="Aptos" panose="020B0004020202020204" pitchFamily="34" charset="0"/>
              </a:rPr>
              <a:t>Jogszerűtlen az építési tevékenység</a:t>
            </a:r>
            <a:r>
              <a:rPr lang="hu-HU" sz="2200" dirty="0">
                <a:latin typeface="Franklin Gothic Book" panose="020B0503020102020204" pitchFamily="34" charset="0"/>
                <a:ea typeface="Aptos" panose="020B0004020202020204" pitchFamily="34" charset="0"/>
              </a:rPr>
              <a:t>, ha a jogszabály alapján hatósági engedélyhez vagy egyszerű bejelentéshez kötött építési tevékenységet</a:t>
            </a:r>
          </a:p>
          <a:p>
            <a:endParaRPr lang="hu-HU" sz="800" dirty="0">
              <a:latin typeface="Franklin Gothic Book" panose="020B0503020102020204" pitchFamily="34" charset="0"/>
              <a:ea typeface="Aptos" panose="020B0004020202020204" pitchFamily="34" charset="0"/>
            </a:endParaRPr>
          </a:p>
          <a:p>
            <a:pPr lvl="1">
              <a:buFontTx/>
              <a:buChar char="-"/>
            </a:pPr>
            <a:r>
              <a:rPr lang="hu-HU" sz="2200" dirty="0">
                <a:latin typeface="Franklin Gothic Book" panose="020B0503020102020204" pitchFamily="34" charset="0"/>
                <a:ea typeface="Aptos" panose="020B0004020202020204" pitchFamily="34" charset="0"/>
              </a:rPr>
              <a:t> engedély vagy egyszerű bejelentés nélkül,</a:t>
            </a:r>
          </a:p>
          <a:p>
            <a:pPr lvl="1">
              <a:buFontTx/>
              <a:buChar char="-"/>
            </a:pPr>
            <a:r>
              <a:rPr lang="hu-HU" sz="2200" dirty="0">
                <a:latin typeface="Franklin Gothic Book" panose="020B0503020102020204" pitchFamily="34" charset="0"/>
                <a:ea typeface="Aptos" panose="020B0004020202020204" pitchFamily="34" charset="0"/>
              </a:rPr>
              <a:t> az engedélytől vagy egyszerű bejelentéstől kormányrendeletben meghatározott tűrési határt meghaladó eltéréssel,</a:t>
            </a:r>
          </a:p>
          <a:p>
            <a:pPr lvl="1">
              <a:buFontTx/>
              <a:buChar char="-"/>
            </a:pPr>
            <a:r>
              <a:rPr lang="hu-HU" sz="2200" dirty="0">
                <a:latin typeface="Franklin Gothic Book" panose="020B0503020102020204" pitchFamily="34" charset="0"/>
                <a:ea typeface="Aptos" panose="020B0004020202020204" pitchFamily="34" charset="0"/>
              </a:rPr>
              <a:t> az engedély véglegessé válása nélkül – kivéve, ha a döntés azonnal végrehajthatóvá válik –, vagy</a:t>
            </a:r>
          </a:p>
          <a:p>
            <a:pPr lvl="1">
              <a:buFontTx/>
              <a:buChar char="-"/>
            </a:pPr>
            <a:r>
              <a:rPr lang="hu-HU" sz="2200" dirty="0">
                <a:latin typeface="Franklin Gothic Book" panose="020B0503020102020204" pitchFamily="34" charset="0"/>
                <a:ea typeface="Aptos" panose="020B0004020202020204" pitchFamily="34" charset="0"/>
              </a:rPr>
              <a:t> a keresetlevél benyújtásának halasztó hatályát elrendelő bírósági döntés ellenére</a:t>
            </a:r>
          </a:p>
          <a:p>
            <a:endParaRPr lang="hu-HU" sz="800" dirty="0">
              <a:latin typeface="Franklin Gothic Book" panose="020B0503020102020204" pitchFamily="34" charset="0"/>
              <a:ea typeface="Aptos" panose="020B0004020202020204" pitchFamily="34" charset="0"/>
            </a:endParaRPr>
          </a:p>
          <a:p>
            <a:r>
              <a:rPr lang="hu-HU" sz="2200" dirty="0">
                <a:latin typeface="Franklin Gothic Book" panose="020B0503020102020204" pitchFamily="34" charset="0"/>
                <a:ea typeface="Aptos" panose="020B0004020202020204" pitchFamily="34" charset="0"/>
              </a:rPr>
              <a:t>végzik.</a:t>
            </a:r>
          </a:p>
          <a:p>
            <a:endParaRPr lang="hu-HU" sz="2200" dirty="0">
              <a:latin typeface="Franklin Gothic Book" panose="020B0503020102020204" pitchFamily="34" charset="0"/>
              <a:ea typeface="Aptos" panose="020B0004020202020204" pitchFamily="34" charset="0"/>
            </a:endParaRPr>
          </a:p>
          <a:p>
            <a:pPr algn="ctr">
              <a:buFontTx/>
              <a:buChar char="-"/>
            </a:pP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Jogszerűtlen építési tevékenység</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25690"/>
            <a:ext cx="8284991" cy="5816977"/>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endParaRPr lang="hu-HU" sz="800" dirty="0">
              <a:latin typeface="Franklin Gothic Book" panose="020B0503020102020204" pitchFamily="34" charset="0"/>
              <a:ea typeface="Aptos" panose="020B0004020202020204" pitchFamily="34" charset="0"/>
            </a:endParaRPr>
          </a:p>
          <a:p>
            <a:endParaRPr lang="hu-HU" sz="2200" dirty="0">
              <a:latin typeface="Franklin Gothic Book" panose="020B0503020102020204" pitchFamily="34" charset="0"/>
              <a:ea typeface="Aptos" panose="020B0004020202020204" pitchFamily="34" charset="0"/>
            </a:endParaRPr>
          </a:p>
          <a:p>
            <a:r>
              <a:rPr lang="hu-HU" sz="2200" dirty="0">
                <a:solidFill>
                  <a:srgbClr val="FF0000"/>
                </a:solidFill>
                <a:latin typeface="Franklin Gothic Book" panose="020B0503020102020204" pitchFamily="34" charset="0"/>
                <a:ea typeface="Aptos" panose="020B0004020202020204" pitchFamily="34" charset="0"/>
              </a:rPr>
              <a:t>Nem minősül jogszerűtlen építési tevékenységnek</a:t>
            </a:r>
            <a:r>
              <a:rPr lang="hu-HU" sz="2200" dirty="0">
                <a:latin typeface="Franklin Gothic Book" panose="020B0503020102020204" pitchFamily="34" charset="0"/>
                <a:ea typeface="Aptos" panose="020B0004020202020204" pitchFamily="34" charset="0"/>
              </a:rPr>
              <a:t>, ha az építési engedély vagy az egyszerű bejelentés mellékletét képező építészeti-műszaki dokumentációtól úgy térnek el, hogy az eltérés nem nagyobb, mint az engedélyezett vagy bejelentett építmény</a:t>
            </a:r>
          </a:p>
          <a:p>
            <a:endParaRPr lang="hu-HU" sz="2200" dirty="0">
              <a:latin typeface="Franklin Gothic Book" panose="020B0503020102020204" pitchFamily="34" charset="0"/>
              <a:ea typeface="Aptos" panose="020B0004020202020204" pitchFamily="34" charset="0"/>
            </a:endParaRPr>
          </a:p>
          <a:p>
            <a:pPr lvl="1"/>
            <a:r>
              <a:rPr lang="hu-HU" sz="2200" dirty="0">
                <a:latin typeface="Franklin Gothic Book" panose="020B0503020102020204" pitchFamily="34" charset="0"/>
                <a:ea typeface="Aptos" panose="020B0004020202020204" pitchFamily="34" charset="0"/>
              </a:rPr>
              <a:t>- külső alaprajzi méretének 1 %-a, de legfeljebb 2,00 m2,</a:t>
            </a:r>
          </a:p>
          <a:p>
            <a:pPr lvl="1"/>
            <a:r>
              <a:rPr lang="hu-HU" sz="2200" dirty="0">
                <a:latin typeface="Franklin Gothic Book" panose="020B0503020102020204" pitchFamily="34" charset="0"/>
                <a:ea typeface="Aptos" panose="020B0004020202020204" pitchFamily="34" charset="0"/>
              </a:rPr>
              <a:t>- beépítési magasságának 1 %-a, de legfeljebb 0,2 méter,</a:t>
            </a:r>
          </a:p>
          <a:p>
            <a:pPr lvl="1">
              <a:buFontTx/>
              <a:buChar char="-"/>
            </a:pPr>
            <a:r>
              <a:rPr lang="hu-HU" sz="2200" dirty="0">
                <a:latin typeface="Franklin Gothic Book" panose="020B0503020102020204" pitchFamily="34" charset="0"/>
                <a:ea typeface="Aptos" panose="020B0004020202020204" pitchFamily="34" charset="0"/>
              </a:rPr>
              <a:t> helyszínrajzi elhelyezéséhez képest 0,1 méter.</a:t>
            </a:r>
          </a:p>
          <a:p>
            <a:pPr lvl="1"/>
            <a:endParaRPr lang="hu-HU" sz="2200" dirty="0">
              <a:latin typeface="Franklin Gothic Book" panose="020B0503020102020204" pitchFamily="34" charset="0"/>
              <a:ea typeface="Aptos" panose="020B0004020202020204" pitchFamily="34" charset="0"/>
            </a:endParaRPr>
          </a:p>
          <a:p>
            <a:endParaRPr lang="hu-HU" sz="2200" dirty="0">
              <a:latin typeface="Franklin Gothic Book" panose="020B0503020102020204" pitchFamily="34" charset="0"/>
              <a:ea typeface="Aptos" panose="020B0004020202020204" pitchFamily="34" charset="0"/>
            </a:endParaRPr>
          </a:p>
          <a:p>
            <a:pPr algn="ctr"/>
            <a:r>
              <a:rPr lang="hu-HU" sz="2200" dirty="0">
                <a:solidFill>
                  <a:srgbClr val="FF0000"/>
                </a:solidFill>
                <a:latin typeface="Franklin Gothic Book" panose="020B0503020102020204" pitchFamily="34" charset="0"/>
                <a:ea typeface="Aptos" panose="020B0004020202020204" pitchFamily="34" charset="0"/>
              </a:rPr>
              <a:t>???</a:t>
            </a:r>
          </a:p>
          <a:p>
            <a:pPr algn="ctr"/>
            <a:r>
              <a:rPr lang="hu-HU" sz="2200" dirty="0">
                <a:solidFill>
                  <a:srgbClr val="FF0000"/>
                </a:solidFill>
                <a:latin typeface="Franklin Gothic Book" panose="020B0503020102020204" pitchFamily="34" charset="0"/>
                <a:ea typeface="Aptos" panose="020B0004020202020204" pitchFamily="34" charset="0"/>
              </a:rPr>
              <a:t>Van szabvány a mérettűrésre!</a:t>
            </a:r>
          </a:p>
          <a:p>
            <a:pPr algn="ctr">
              <a:buFontTx/>
              <a:buChar char="-"/>
            </a:pP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Fennmaradási engedélyezési eljárás</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8" y="1421027"/>
            <a:ext cx="8375450" cy="4678204"/>
          </a:xfrm>
          <a:prstGeom prst="rect">
            <a:avLst/>
          </a:prstGeom>
          <a:noFill/>
        </p:spPr>
        <p:txBody>
          <a:bodyPr wrap="square">
            <a:spAutoFit/>
          </a:bodyPr>
          <a:lstStyle/>
          <a:p>
            <a:pPr algn="ctr"/>
            <a:r>
              <a:rPr lang="hu-HU" sz="2400" b="1" dirty="0">
                <a:latin typeface="Franklin Gothic Book" panose="020B0503020102020204" pitchFamily="34" charset="0"/>
                <a:ea typeface="Aptos" panose="020B0004020202020204" pitchFamily="34" charset="0"/>
              </a:rPr>
              <a:t>Eljárási szabályok:</a:t>
            </a:r>
            <a:endParaRPr lang="hu-HU" sz="2200" dirty="0">
              <a:latin typeface="Franklin Gothic Book" panose="020B0503020102020204" pitchFamily="34" charset="0"/>
              <a:ea typeface="Aptos" panose="020B0004020202020204" pitchFamily="34" charset="0"/>
            </a:endParaRPr>
          </a:p>
          <a:p>
            <a:pPr algn="ctr"/>
            <a:endParaRPr lang="hu-HU" sz="2200" dirty="0">
              <a:latin typeface="Franklin Gothic Book" panose="020B0503020102020204" pitchFamily="34" charset="0"/>
              <a:ea typeface="Aptos" panose="020B0004020202020204" pitchFamily="34" charset="0"/>
            </a:endParaRPr>
          </a:p>
          <a:p>
            <a:pPr>
              <a:buFontTx/>
              <a:buChar char="-"/>
            </a:pPr>
            <a:r>
              <a:rPr lang="hu-HU" sz="2200" dirty="0">
                <a:latin typeface="Franklin Gothic Book" panose="020B0503020102020204" pitchFamily="34" charset="0"/>
                <a:ea typeface="Aptos" panose="020B0004020202020204" pitchFamily="34" charset="0"/>
              </a:rPr>
              <a:t> jellemzően megegyeznek az építési engedélyezési, illetve a használatbavételi engedélyezés szabályaival (ügyfélkör, ügyintézési határidők, szemle, stb.),</a:t>
            </a:r>
          </a:p>
          <a:p>
            <a:pPr>
              <a:buFontTx/>
              <a:buChar char="-"/>
            </a:pPr>
            <a:r>
              <a:rPr lang="hu-HU" sz="2200" dirty="0">
                <a:latin typeface="Franklin Gothic Book" panose="020B0503020102020204" pitchFamily="34" charset="0"/>
                <a:ea typeface="Aptos" panose="020B0004020202020204" pitchFamily="34" charset="0"/>
              </a:rPr>
              <a:t> építészeti műszaki dokumentáció több elemet tartalmaz,</a:t>
            </a:r>
          </a:p>
          <a:p>
            <a:pPr>
              <a:buFontTx/>
              <a:buChar char="-"/>
            </a:pPr>
            <a:r>
              <a:rPr lang="hu-HU" sz="2200" dirty="0">
                <a:latin typeface="Franklin Gothic Book" panose="020B0503020102020204" pitchFamily="34" charset="0"/>
                <a:ea typeface="Aptos" panose="020B0004020202020204" pitchFamily="34" charset="0"/>
              </a:rPr>
              <a:t> építésügyi műszakértői nyilatkozat felhasználásának tágabb köre,</a:t>
            </a:r>
          </a:p>
          <a:p>
            <a:pPr>
              <a:buFontTx/>
              <a:buChar char="-"/>
            </a:pPr>
            <a:r>
              <a:rPr lang="hu-HU" sz="2200" dirty="0">
                <a:latin typeface="Franklin Gothic Book" panose="020B0503020102020204" pitchFamily="34" charset="0"/>
                <a:ea typeface="Aptos" panose="020B0004020202020204" pitchFamily="34" charset="0"/>
              </a:rPr>
              <a:t> a döntés tartalmazza az építésügyi bírság megállapításának módját, összegét és a megfizetésének, elengedésének módját.</a:t>
            </a:r>
          </a:p>
          <a:p>
            <a:pPr>
              <a:buFontTx/>
              <a:buChar char="-"/>
            </a:pPr>
            <a:endParaRPr lang="hu-HU" dirty="0">
              <a:solidFill>
                <a:srgbClr val="FF0000"/>
              </a:solidFill>
              <a:latin typeface="Franklin Gothic Book" panose="020B0503020102020204" pitchFamily="34" charset="0"/>
              <a:ea typeface="Aptos" panose="020B0004020202020204" pitchFamily="34"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44034" name="Picture 2" descr="A sárga postai csekkek típusai | KRYTOX '95 Digitális Nyomda"/>
          <p:cNvPicPr>
            <a:picLocks noChangeAspect="1" noChangeArrowheads="1"/>
          </p:cNvPicPr>
          <p:nvPr/>
        </p:nvPicPr>
        <p:blipFill>
          <a:blip r:embed="rId2"/>
          <a:srcRect/>
          <a:stretch>
            <a:fillRect/>
          </a:stretch>
        </p:blipFill>
        <p:spPr bwMode="auto">
          <a:xfrm>
            <a:off x="1142788" y="4685512"/>
            <a:ext cx="3719298" cy="1718316"/>
          </a:xfrm>
          <a:prstGeom prst="rect">
            <a:avLst/>
          </a:prstGeom>
          <a:noFill/>
        </p:spPr>
      </p:pic>
      <p:sp>
        <p:nvSpPr>
          <p:cNvPr id="8" name="Szövegdoboz 7"/>
          <p:cNvSpPr txBox="1"/>
          <p:nvPr/>
        </p:nvSpPr>
        <p:spPr>
          <a:xfrm>
            <a:off x="5360277" y="4898902"/>
            <a:ext cx="3008060" cy="1200329"/>
          </a:xfrm>
          <a:prstGeom prst="rect">
            <a:avLst/>
          </a:prstGeom>
          <a:noFill/>
        </p:spPr>
        <p:txBody>
          <a:bodyPr wrap="square" rtlCol="0">
            <a:spAutoFit/>
          </a:bodyPr>
          <a:lstStyle/>
          <a:p>
            <a:pPr algn="ctr"/>
            <a:r>
              <a:rPr lang="hu-HU" sz="2400" b="1" dirty="0">
                <a:solidFill>
                  <a:srgbClr val="FF0000"/>
                </a:solidFill>
                <a:latin typeface="Franklin Gothic Book" pitchFamily="34" charset="0"/>
              </a:rPr>
              <a:t>A bírság összege jelentősen emelkedett!</a:t>
            </a:r>
          </a:p>
        </p:txBody>
      </p:sp>
    </p:spTree>
    <p:extLst>
      <p:ext uri="{BB962C8B-B14F-4D97-AF65-F5344CB8AC3E}">
        <p14:creationId xmlns:p14="http://schemas.microsoft.com/office/powerpoint/2010/main" val="3469682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Hatósági bizonyítvány kiállítása</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4521550" y="1648051"/>
            <a:ext cx="4397597" cy="4401205"/>
          </a:xfrm>
          <a:prstGeom prst="rect">
            <a:avLst/>
          </a:prstGeom>
          <a:noFill/>
        </p:spPr>
        <p:txBody>
          <a:bodyPr wrap="square">
            <a:spAutoFit/>
          </a:bodyPr>
          <a:lstStyle/>
          <a:p>
            <a:pPr algn="ctr"/>
            <a:r>
              <a:rPr lang="hu-HU" sz="2400" b="1" dirty="0">
                <a:latin typeface="Franklin Gothic Book" panose="020B0503020102020204" pitchFamily="34" charset="0"/>
                <a:ea typeface="Aptos" panose="020B0004020202020204" pitchFamily="34" charset="0"/>
              </a:rPr>
              <a:t>Mikor kell</a:t>
            </a:r>
            <a:r>
              <a:rPr lang="hu-HU" sz="2200" dirty="0">
                <a:latin typeface="Franklin Gothic Book" panose="020B0503020102020204" pitchFamily="34" charset="0"/>
                <a:ea typeface="Aptos" panose="020B0004020202020204" pitchFamily="34" charset="0"/>
              </a:rPr>
              <a:t>:</a:t>
            </a:r>
          </a:p>
          <a:p>
            <a:pPr algn="ctr"/>
            <a:endParaRPr lang="hu-HU" sz="2200" dirty="0">
              <a:latin typeface="Franklin Gothic Book" panose="020B0503020102020204" pitchFamily="34" charset="0"/>
              <a:ea typeface="Aptos" panose="020B0004020202020204" pitchFamily="34" charset="0"/>
            </a:endParaRPr>
          </a:p>
          <a:p>
            <a:pPr algn="ctr"/>
            <a:r>
              <a:rPr lang="hu-HU" sz="2200" dirty="0">
                <a:latin typeface="Franklin Gothic Book" panose="020B0503020102020204" pitchFamily="34" charset="0"/>
                <a:ea typeface="Aptos" panose="020B0004020202020204" pitchFamily="34" charset="0"/>
              </a:rPr>
              <a:t>Az ingatlan adataiban bekövetkezett változás ingatlan-nyilvántartásban történő átvezetéséhez</a:t>
            </a:r>
          </a:p>
          <a:p>
            <a:pPr algn="ctr"/>
            <a:endParaRPr lang="hu-HU" sz="2200" dirty="0">
              <a:latin typeface="Franklin Gothic Book" panose="020B0503020102020204" pitchFamily="34" charset="0"/>
              <a:ea typeface="Aptos" panose="020B0004020202020204" pitchFamily="34" charset="0"/>
            </a:endParaRPr>
          </a:p>
          <a:p>
            <a:pPr algn="ctr">
              <a:buFontTx/>
              <a:buChar char="-"/>
            </a:pPr>
            <a:r>
              <a:rPr lang="hu-HU" sz="2200" dirty="0">
                <a:latin typeface="Franklin Gothic Book" panose="020B0503020102020204" pitchFamily="34" charset="0"/>
                <a:ea typeface="Aptos" panose="020B0004020202020204" pitchFamily="34" charset="0"/>
              </a:rPr>
              <a:t> építmény feltüntetése</a:t>
            </a:r>
          </a:p>
          <a:p>
            <a:pPr algn="ctr">
              <a:buFontTx/>
              <a:buChar char="-"/>
            </a:pPr>
            <a:r>
              <a:rPr lang="hu-HU" sz="2200" dirty="0">
                <a:latin typeface="Franklin Gothic Book" panose="020B0503020102020204" pitchFamily="34" charset="0"/>
                <a:ea typeface="Aptos" panose="020B0004020202020204" pitchFamily="34" charset="0"/>
              </a:rPr>
              <a:t> bontás </a:t>
            </a: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46083" name="Picture 3"/>
          <p:cNvPicPr>
            <a:picLocks noChangeAspect="1" noChangeArrowheads="1"/>
          </p:cNvPicPr>
          <p:nvPr/>
        </p:nvPicPr>
        <p:blipFill>
          <a:blip r:embed="rId2"/>
          <a:srcRect/>
          <a:stretch>
            <a:fillRect/>
          </a:stretch>
        </p:blipFill>
        <p:spPr bwMode="auto">
          <a:xfrm>
            <a:off x="236435" y="2572933"/>
            <a:ext cx="4180577" cy="2081048"/>
          </a:xfrm>
          <a:prstGeom prst="rect">
            <a:avLst/>
          </a:prstGeom>
          <a:noFill/>
          <a:ln w="9525">
            <a:noFill/>
            <a:miter lim="800000"/>
            <a:headEnd/>
            <a:tailEnd/>
          </a:ln>
        </p:spPr>
      </p:pic>
    </p:spTree>
    <p:extLst>
      <p:ext uri="{BB962C8B-B14F-4D97-AF65-F5344CB8AC3E}">
        <p14:creationId xmlns:p14="http://schemas.microsoft.com/office/powerpoint/2010/main" val="346968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Hatósági bizonyítvány</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547194"/>
          <a:ext cx="8130746" cy="4724400"/>
        </p:xfrm>
        <a:graphic>
          <a:graphicData uri="http://schemas.openxmlformats.org/drawingml/2006/table">
            <a:tbl>
              <a:tblPr firstRow="1" bandRow="1">
                <a:tableStyleId>{5C22544A-7EE6-4342-B048-85BDC9FD1C3A}</a:tableStyleId>
              </a:tblPr>
              <a:tblGrid>
                <a:gridCol w="4305776">
                  <a:extLst>
                    <a:ext uri="{9D8B030D-6E8A-4147-A177-3AD203B41FA5}">
                      <a16:colId xmlns:a16="http://schemas.microsoft.com/office/drawing/2014/main" val="20000"/>
                    </a:ext>
                  </a:extLst>
                </a:gridCol>
                <a:gridCol w="3824970">
                  <a:extLst>
                    <a:ext uri="{9D8B030D-6E8A-4147-A177-3AD203B41FA5}">
                      <a16:colId xmlns:a16="http://schemas.microsoft.com/office/drawing/2014/main" val="20001"/>
                    </a:ext>
                  </a:extLst>
                </a:gridCol>
              </a:tblGrid>
              <a:tr h="370840">
                <a:tc>
                  <a:txBody>
                    <a:bodyPr/>
                    <a:lstStyle/>
                    <a:p>
                      <a:r>
                        <a:rPr lang="hu-HU" sz="2000" dirty="0">
                          <a:latin typeface="Franklin Gothic Book" pitchFamily="34" charset="0"/>
                        </a:rPr>
                        <a:t>Cél</a:t>
                      </a:r>
                    </a:p>
                  </a:txBody>
                  <a:tcPr/>
                </a:tc>
                <a:tc>
                  <a:txBody>
                    <a:bodyPr/>
                    <a:lstStyle/>
                    <a:p>
                      <a:r>
                        <a:rPr lang="hu-HU" sz="2000" dirty="0">
                          <a:latin typeface="Franklin Gothic Book" pitchFamily="34" charset="0"/>
                        </a:rPr>
                        <a:t>Dokumentáció</a:t>
                      </a:r>
                    </a:p>
                  </a:txBody>
                  <a:tcPr/>
                </a:tc>
                <a:extLst>
                  <a:ext uri="{0D108BD9-81ED-4DB2-BD59-A6C34878D82A}">
                    <a16:rowId xmlns:a16="http://schemas.microsoft.com/office/drawing/2014/main" val="10000"/>
                  </a:ext>
                </a:extLst>
              </a:tr>
              <a:tr h="370840">
                <a:tc>
                  <a:txBody>
                    <a:bodyPr/>
                    <a:lstStyle/>
                    <a:p>
                      <a:r>
                        <a:rPr lang="hu-HU" sz="2000" dirty="0">
                          <a:latin typeface="Franklin Gothic Book" pitchFamily="34" charset="0"/>
                        </a:rPr>
                        <a:t>Építmény,</a:t>
                      </a:r>
                      <a:r>
                        <a:rPr lang="hu-HU" sz="2000" baseline="0" dirty="0">
                          <a:latin typeface="Franklin Gothic Book" pitchFamily="34" charset="0"/>
                        </a:rPr>
                        <a:t> építményrész </a:t>
                      </a:r>
                      <a:r>
                        <a:rPr lang="hu-HU" sz="2000" baseline="0" dirty="0">
                          <a:solidFill>
                            <a:srgbClr val="FF0000"/>
                          </a:solidFill>
                          <a:latin typeface="Franklin Gothic Book" pitchFamily="34" charset="0"/>
                        </a:rPr>
                        <a:t>bontása</a:t>
                      </a:r>
                      <a:endParaRPr lang="hu-HU" sz="2000" dirty="0">
                        <a:solidFill>
                          <a:srgbClr val="FF0000"/>
                        </a:solidFill>
                        <a:latin typeface="Franklin Gothic Book" pitchFamily="34" charset="0"/>
                      </a:endParaRPr>
                    </a:p>
                  </a:txBody>
                  <a:tcPr/>
                </a:tc>
                <a:tc>
                  <a:txBody>
                    <a:bodyPr/>
                    <a:lstStyle/>
                    <a:p>
                      <a:r>
                        <a:rPr lang="hu-HU" sz="2000" dirty="0">
                          <a:latin typeface="Franklin Gothic Book" pitchFamily="34" charset="0"/>
                        </a:rPr>
                        <a:t>Záradékolt</a:t>
                      </a:r>
                      <a:r>
                        <a:rPr lang="hu-HU" sz="2000" baseline="0" dirty="0">
                          <a:latin typeface="Franklin Gothic Book" pitchFamily="34" charset="0"/>
                        </a:rPr>
                        <a:t> változási vázrajz, kivéve ha a telek beépítetlen lett.</a:t>
                      </a:r>
                      <a:endParaRPr lang="hu-HU" sz="2000" dirty="0">
                        <a:latin typeface="Franklin Gothic Book" pitchFamily="34" charset="0"/>
                      </a:endParaRPr>
                    </a:p>
                  </a:txBody>
                  <a:tcPr/>
                </a:tc>
                <a:extLst>
                  <a:ext uri="{0D108BD9-81ED-4DB2-BD59-A6C34878D82A}">
                    <a16:rowId xmlns:a16="http://schemas.microsoft.com/office/drawing/2014/main" val="10001"/>
                  </a:ext>
                </a:extLst>
              </a:tr>
              <a:tr h="370840">
                <a:tc>
                  <a:txBody>
                    <a:bodyPr/>
                    <a:lstStyle/>
                    <a:p>
                      <a:r>
                        <a:rPr lang="hu-HU" sz="2000" dirty="0">
                          <a:solidFill>
                            <a:srgbClr val="FF0000"/>
                          </a:solidFill>
                          <a:latin typeface="Franklin Gothic Book" pitchFamily="34" charset="0"/>
                        </a:rPr>
                        <a:t>Lakás</a:t>
                      </a:r>
                      <a:r>
                        <a:rPr lang="hu-HU" sz="2000" dirty="0">
                          <a:latin typeface="Franklin Gothic Book" pitchFamily="34" charset="0"/>
                        </a:rPr>
                        <a:t>t tartalmazó épület </a:t>
                      </a:r>
                      <a:r>
                        <a:rPr lang="hu-HU" sz="2000" dirty="0">
                          <a:solidFill>
                            <a:srgbClr val="FF0000"/>
                          </a:solidFill>
                          <a:latin typeface="Franklin Gothic Book" pitchFamily="34" charset="0"/>
                        </a:rPr>
                        <a:t>bontása</a:t>
                      </a:r>
                    </a:p>
                  </a:txBody>
                  <a:tcPr/>
                </a:tc>
                <a:tc>
                  <a:txBody>
                    <a:bodyPr/>
                    <a:lstStyle/>
                    <a:p>
                      <a:r>
                        <a:rPr lang="hu-HU" sz="2000" dirty="0">
                          <a:latin typeface="Franklin Gothic Book" pitchFamily="34" charset="0"/>
                        </a:rPr>
                        <a:t>Bontási adatlap</a:t>
                      </a:r>
                    </a:p>
                  </a:txBody>
                  <a:tcPr/>
                </a:tc>
                <a:extLst>
                  <a:ext uri="{0D108BD9-81ED-4DB2-BD59-A6C34878D82A}">
                    <a16:rowId xmlns:a16="http://schemas.microsoft.com/office/drawing/2014/main" val="10002"/>
                  </a:ext>
                </a:extLst>
              </a:tr>
              <a:tr h="370840">
                <a:tc>
                  <a:txBody>
                    <a:bodyPr/>
                    <a:lstStyle/>
                    <a:p>
                      <a:r>
                        <a:rPr lang="hu-HU" sz="2000" dirty="0">
                          <a:latin typeface="Franklin Gothic Book" pitchFamily="34" charset="0"/>
                        </a:rPr>
                        <a:t>Építési engedélyhez, egyszerű bejelentéshez vagy örökségvédelmi bejelentéshez </a:t>
                      </a:r>
                      <a:r>
                        <a:rPr lang="hu-HU" sz="2000" dirty="0">
                          <a:solidFill>
                            <a:srgbClr val="FF0000"/>
                          </a:solidFill>
                          <a:latin typeface="Franklin Gothic Book" pitchFamily="34" charset="0"/>
                        </a:rPr>
                        <a:t>nem kötött építmény</a:t>
                      </a:r>
                      <a:r>
                        <a:rPr lang="hu-HU" sz="2000" dirty="0">
                          <a:latin typeface="Franklin Gothic Book" pitchFamily="34" charset="0"/>
                        </a:rPr>
                        <a:t>, építményrész felépítésének, meglétének</a:t>
                      </a:r>
                      <a:r>
                        <a:rPr lang="hu-HU" sz="2000" baseline="0" dirty="0">
                          <a:latin typeface="Franklin Gothic Book" pitchFamily="34" charset="0"/>
                        </a:rPr>
                        <a:t> </a:t>
                      </a:r>
                      <a:r>
                        <a:rPr lang="hu-HU" sz="2000" dirty="0">
                          <a:latin typeface="Franklin Gothic Book" pitchFamily="34" charset="0"/>
                        </a:rPr>
                        <a:t>igazolása</a:t>
                      </a:r>
                    </a:p>
                  </a:txBody>
                  <a:tcPr/>
                </a:tc>
                <a:tc>
                  <a:txBody>
                    <a:bodyPr/>
                    <a:lstStyle/>
                    <a:p>
                      <a:r>
                        <a:rPr lang="hu-HU" sz="2000" dirty="0">
                          <a:latin typeface="Franklin Gothic Book" pitchFamily="34" charset="0"/>
                        </a:rPr>
                        <a:t>Záradékolt</a:t>
                      </a:r>
                      <a:r>
                        <a:rPr lang="hu-HU" sz="2000" baseline="0" dirty="0">
                          <a:latin typeface="Franklin Gothic Book" pitchFamily="34" charset="0"/>
                        </a:rPr>
                        <a:t> változási vázrajz</a:t>
                      </a:r>
                      <a:endParaRPr lang="hu-HU" sz="2000" dirty="0">
                        <a:latin typeface="Franklin Gothic Book" pitchFamily="34" charset="0"/>
                      </a:endParaRPr>
                    </a:p>
                  </a:txBody>
                  <a:tcPr/>
                </a:tc>
                <a:extLst>
                  <a:ext uri="{0D108BD9-81ED-4DB2-BD59-A6C34878D82A}">
                    <a16:rowId xmlns:a16="http://schemas.microsoft.com/office/drawing/2014/main" val="10003"/>
                  </a:ext>
                </a:extLst>
              </a:tr>
              <a:tr h="370840">
                <a:tc>
                  <a:txBody>
                    <a:bodyPr/>
                    <a:lstStyle/>
                    <a:p>
                      <a:r>
                        <a:rPr lang="hu-HU" sz="2000" dirty="0">
                          <a:solidFill>
                            <a:srgbClr val="FF0000"/>
                          </a:solidFill>
                          <a:latin typeface="Franklin Gothic Book" pitchFamily="34" charset="0"/>
                        </a:rPr>
                        <a:t>Jogszerűtlenül, de szakszerűen </a:t>
                      </a:r>
                      <a:r>
                        <a:rPr lang="hu-HU" sz="2000" dirty="0">
                          <a:latin typeface="Franklin Gothic Book" pitchFamily="34" charset="0"/>
                        </a:rPr>
                        <a:t>épített, a </a:t>
                      </a:r>
                      <a:r>
                        <a:rPr lang="hu-HU" sz="2000" dirty="0">
                          <a:solidFill>
                            <a:srgbClr val="FF0000"/>
                          </a:solidFill>
                          <a:latin typeface="Franklin Gothic Book" pitchFamily="34" charset="0"/>
                        </a:rPr>
                        <a:t>tízéves</a:t>
                      </a:r>
                      <a:r>
                        <a:rPr lang="hu-HU" sz="2000" dirty="0">
                          <a:latin typeface="Franklin Gothic Book" pitchFamily="34" charset="0"/>
                        </a:rPr>
                        <a:t> intézkedési határidőnél régebben befejezett vagy használatba vett építmény meglétének igazolása</a:t>
                      </a:r>
                    </a:p>
                  </a:txBody>
                  <a:tcPr/>
                </a:tc>
                <a:tc>
                  <a:txBody>
                    <a:bodyPr/>
                    <a:lstStyle/>
                    <a:p>
                      <a:r>
                        <a:rPr lang="hu-HU" sz="2000" dirty="0">
                          <a:latin typeface="Franklin Gothic Book" pitchFamily="34" charset="0"/>
                        </a:rPr>
                        <a:t>Záradékolt</a:t>
                      </a:r>
                      <a:r>
                        <a:rPr lang="hu-HU" sz="2000" baseline="0" dirty="0">
                          <a:latin typeface="Franklin Gothic Book" pitchFamily="34" charset="0"/>
                        </a:rPr>
                        <a:t> változási vázrajz, építésügyi műszaki szakértői nyilatkozat, egyszerűsített műszaki dokumentáció</a:t>
                      </a:r>
                      <a:endParaRPr lang="hu-HU" sz="2000" dirty="0">
                        <a:latin typeface="Franklin Gothic Book"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Hatósági bizonyítvány</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547194"/>
          <a:ext cx="8130746" cy="3230880"/>
        </p:xfrm>
        <a:graphic>
          <a:graphicData uri="http://schemas.openxmlformats.org/drawingml/2006/table">
            <a:tbl>
              <a:tblPr firstRow="1" bandRow="1">
                <a:tableStyleId>{5C22544A-7EE6-4342-B048-85BDC9FD1C3A}</a:tableStyleId>
              </a:tblPr>
              <a:tblGrid>
                <a:gridCol w="4305776">
                  <a:extLst>
                    <a:ext uri="{9D8B030D-6E8A-4147-A177-3AD203B41FA5}">
                      <a16:colId xmlns:a16="http://schemas.microsoft.com/office/drawing/2014/main" val="20000"/>
                    </a:ext>
                  </a:extLst>
                </a:gridCol>
                <a:gridCol w="3824970">
                  <a:extLst>
                    <a:ext uri="{9D8B030D-6E8A-4147-A177-3AD203B41FA5}">
                      <a16:colId xmlns:a16="http://schemas.microsoft.com/office/drawing/2014/main" val="20001"/>
                    </a:ext>
                  </a:extLst>
                </a:gridCol>
              </a:tblGrid>
              <a:tr h="370840">
                <a:tc>
                  <a:txBody>
                    <a:bodyPr/>
                    <a:lstStyle/>
                    <a:p>
                      <a:r>
                        <a:rPr lang="hu-HU" sz="2000" dirty="0">
                          <a:latin typeface="Franklin Gothic Book" pitchFamily="34" charset="0"/>
                        </a:rPr>
                        <a:t>Cél</a:t>
                      </a:r>
                    </a:p>
                  </a:txBody>
                  <a:tcPr/>
                </a:tc>
                <a:tc>
                  <a:txBody>
                    <a:bodyPr/>
                    <a:lstStyle/>
                    <a:p>
                      <a:r>
                        <a:rPr lang="hu-HU" sz="2000" dirty="0">
                          <a:latin typeface="Franklin Gothic Book" pitchFamily="34" charset="0"/>
                        </a:rPr>
                        <a:t>Dokumentáció</a:t>
                      </a:r>
                    </a:p>
                  </a:txBody>
                  <a:tcPr/>
                </a:tc>
                <a:extLst>
                  <a:ext uri="{0D108BD9-81ED-4DB2-BD59-A6C34878D82A}">
                    <a16:rowId xmlns:a16="http://schemas.microsoft.com/office/drawing/2014/main" val="10000"/>
                  </a:ext>
                </a:extLst>
              </a:tr>
              <a:tr h="370840">
                <a:tc>
                  <a:txBody>
                    <a:bodyPr/>
                    <a:lstStyle/>
                    <a:p>
                      <a:r>
                        <a:rPr lang="hu-HU" sz="2000" dirty="0">
                          <a:latin typeface="Franklin Gothic Book" pitchFamily="34" charset="0"/>
                        </a:rPr>
                        <a:t>Tízéves intézkedési határidőn belül jogszerűtlenül épített, a hatósági bizonyítvány iránti kérelem benyújtásakor hatályos jogszabály alapján építési engedélyhez, egyszerű bejelentéshez vagy örökségvédelmi bejelentéshez nem kötött építési tevékenységgel építhető építmény, építményrész meglétének igazolása</a:t>
                      </a:r>
                    </a:p>
                  </a:txBody>
                  <a:tcPr/>
                </a:tc>
                <a:tc>
                  <a:txBody>
                    <a:bodyPr/>
                    <a:lstStyle/>
                    <a:p>
                      <a:r>
                        <a:rPr lang="hu-HU" sz="2000" dirty="0">
                          <a:latin typeface="Franklin Gothic Book" pitchFamily="34" charset="0"/>
                        </a:rPr>
                        <a:t>Záradékolt</a:t>
                      </a:r>
                      <a:r>
                        <a:rPr lang="hu-HU" sz="2000" baseline="0" dirty="0">
                          <a:latin typeface="Franklin Gothic Book" pitchFamily="34" charset="0"/>
                        </a:rPr>
                        <a:t> változási vázrajz</a:t>
                      </a:r>
                      <a:endParaRPr lang="hu-HU" sz="2000" dirty="0">
                        <a:latin typeface="Franklin Gothic Book" pitchFamily="34" charset="0"/>
                      </a:endParaRPr>
                    </a:p>
                  </a:txBody>
                  <a:tcPr/>
                </a:tc>
                <a:extLst>
                  <a:ext uri="{0D108BD9-81ED-4DB2-BD59-A6C34878D82A}">
                    <a16:rowId xmlns:a16="http://schemas.microsoft.com/office/drawing/2014/main" val="10001"/>
                  </a:ext>
                </a:extLst>
              </a:tr>
            </a:tbl>
          </a:graphicData>
        </a:graphic>
      </p:graphicFrame>
      <p:sp>
        <p:nvSpPr>
          <p:cNvPr id="6" name="Szövegdoboz 5"/>
          <p:cNvSpPr txBox="1"/>
          <p:nvPr/>
        </p:nvSpPr>
        <p:spPr>
          <a:xfrm>
            <a:off x="359454" y="4778074"/>
            <a:ext cx="8469233" cy="2031325"/>
          </a:xfrm>
          <a:prstGeom prst="rect">
            <a:avLst/>
          </a:prstGeom>
          <a:noFill/>
        </p:spPr>
        <p:txBody>
          <a:bodyPr wrap="square" rtlCol="0">
            <a:spAutoFit/>
          </a:bodyPr>
          <a:lstStyle/>
          <a:p>
            <a:r>
              <a:rPr lang="hu-HU" dirty="0"/>
              <a:t>Ebben az esetben a jogszerűséget, valamint az építménynek, építményrésznek a területrendezési, településrendezési és építési követelményeknek, a helyi építési szabályzatnak való megfelelését vizsgálja a hatóság. Ha az építési tevékenységet nem jogszerűen végezték, vagy nem felel meg a követelményeknek vagy a HÉSZ  előírásainak, a hatóság a hatósági bizonyítvány kiadását megtagadja és a szabálytalan építési tevékenység végzése miatt eljárást indít.</a:t>
            </a:r>
          </a:p>
          <a:p>
            <a:endParaRPr lang="hu-HU" dirty="0"/>
          </a:p>
        </p:txBody>
      </p:sp>
    </p:spTree>
    <p:extLst>
      <p:ext uri="{BB962C8B-B14F-4D97-AF65-F5344CB8AC3E}">
        <p14:creationId xmlns:p14="http://schemas.microsoft.com/office/powerpoint/2010/main" val="3469682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Hatósági bizonyítvány – speciális szabályok</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8" y="1421027"/>
            <a:ext cx="8375450" cy="5047536"/>
          </a:xfrm>
          <a:prstGeom prst="rect">
            <a:avLst/>
          </a:prstGeom>
          <a:noFill/>
        </p:spPr>
        <p:txBody>
          <a:bodyPr wrap="square">
            <a:spAutoFit/>
          </a:bodyPr>
          <a:lstStyle/>
          <a:p>
            <a:pPr algn="ctr"/>
            <a:endParaRPr lang="hu-HU" sz="2400" b="1" dirty="0">
              <a:latin typeface="Franklin Gothic Book" panose="020B0503020102020204" pitchFamily="34" charset="0"/>
              <a:ea typeface="Aptos" panose="020B0004020202020204" pitchFamily="34" charset="0"/>
            </a:endParaRPr>
          </a:p>
          <a:p>
            <a:pPr algn="ctr"/>
            <a:r>
              <a:rPr lang="hu-HU" sz="2400" b="1" dirty="0">
                <a:latin typeface="Franklin Gothic Book" panose="020B0503020102020204" pitchFamily="34" charset="0"/>
                <a:ea typeface="Aptos" panose="020B0004020202020204" pitchFamily="34" charset="0"/>
              </a:rPr>
              <a:t>Jogszerűség és szakszerűség vizsgálata:</a:t>
            </a:r>
            <a:endParaRPr lang="hu-HU" sz="2200" dirty="0">
              <a:latin typeface="Franklin Gothic Book" panose="020B0503020102020204" pitchFamily="34" charset="0"/>
              <a:ea typeface="Aptos" panose="020B0004020202020204" pitchFamily="34" charset="0"/>
            </a:endParaRPr>
          </a:p>
          <a:p>
            <a:pPr algn="ctr"/>
            <a:endParaRPr lang="hu-HU" sz="2200" dirty="0">
              <a:latin typeface="Franklin Gothic Book" panose="020B0503020102020204" pitchFamily="34" charset="0"/>
              <a:ea typeface="Aptos" panose="020B0004020202020204" pitchFamily="34" charset="0"/>
            </a:endParaRPr>
          </a:p>
          <a:p>
            <a:pPr>
              <a:buFontTx/>
              <a:buChar char="-"/>
            </a:pPr>
            <a:r>
              <a:rPr lang="hu-HU" sz="2200" dirty="0">
                <a:latin typeface="Franklin Gothic Book" panose="020B0503020102020204" pitchFamily="34" charset="0"/>
                <a:ea typeface="Aptos" panose="020B0004020202020204" pitchFamily="34" charset="0"/>
              </a:rPr>
              <a:t> a jogszerűséget az építési tevékenység végzésekor hatályos állapotban,</a:t>
            </a:r>
          </a:p>
          <a:p>
            <a:pPr>
              <a:buFontTx/>
              <a:buChar char="-"/>
            </a:pPr>
            <a:r>
              <a:rPr lang="hu-HU" sz="2200" dirty="0">
                <a:latin typeface="Franklin Gothic Book" panose="020B0503020102020204" pitchFamily="34" charset="0"/>
                <a:ea typeface="Aptos" panose="020B0004020202020204" pitchFamily="34" charset="0"/>
              </a:rPr>
              <a:t> a szakszerűséget a hatósági bizonyítvány iránti kérelem benyújtásakor hatályos jogszabályok alapján vizsgálja, kivéve, ha az építménynek, építményrésznek az építése idején hatályos jogszabályoknak való megfelelése igazolható.</a:t>
            </a:r>
          </a:p>
          <a:p>
            <a:pPr>
              <a:buFontTx/>
              <a:buChar char="-"/>
            </a:pPr>
            <a:endParaRPr lang="hu-HU" sz="2200" dirty="0">
              <a:latin typeface="Franklin Gothic Book" panose="020B0503020102020204" pitchFamily="34" charset="0"/>
              <a:ea typeface="Aptos" panose="020B0004020202020204" pitchFamily="34" charset="0"/>
            </a:endParaRPr>
          </a:p>
          <a:p>
            <a:pPr>
              <a:buFontTx/>
              <a:buChar char="-"/>
            </a:pPr>
            <a:endParaRPr lang="hu-HU" dirty="0">
              <a:solidFill>
                <a:srgbClr val="FF0000"/>
              </a:solidFill>
              <a:latin typeface="Franklin Gothic Book" panose="020B0503020102020204" pitchFamily="34" charset="0"/>
              <a:ea typeface="Aptos" panose="020B0004020202020204" pitchFamily="34"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611702"/>
            <a:ext cx="8461947" cy="930265"/>
          </a:xfrm>
        </p:spPr>
        <p:txBody>
          <a:bodyPr>
            <a:normAutofit/>
          </a:bodyPr>
          <a:lstStyle/>
          <a:p>
            <a:r>
              <a:rPr lang="hu-HU" sz="2600" b="1" dirty="0">
                <a:solidFill>
                  <a:srgbClr val="3333CC"/>
                </a:solidFill>
                <a:latin typeface="Franklin Gothic Book" panose="020B0503020102020204" pitchFamily="34" charset="0"/>
              </a:rPr>
              <a:t>281/2024. (IX. 30.) Korm. rendelet - az építésügyi hatósági eljárásokról és ellenőrzésekről - részletszabályok</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06627" y="1734206"/>
            <a:ext cx="8130746" cy="3416320"/>
          </a:xfrm>
          <a:prstGeom prst="rect">
            <a:avLst/>
          </a:prstGeom>
          <a:noFill/>
        </p:spPr>
        <p:txBody>
          <a:bodyPr wrap="square">
            <a:spAutoFit/>
          </a:bodyPr>
          <a:lstStyle/>
          <a:p>
            <a:pPr algn="ctr"/>
            <a:r>
              <a:rPr lang="hu-HU" sz="2400" b="1" dirty="0">
                <a:solidFill>
                  <a:srgbClr val="3333CC"/>
                </a:solidFill>
                <a:effectLst/>
                <a:latin typeface="Franklin Gothic Book" panose="020B0503020102020204" pitchFamily="34" charset="0"/>
                <a:ea typeface="Aptos" panose="020B0004020202020204" pitchFamily="34" charset="0"/>
              </a:rPr>
              <a:t>Eljárási kódex</a:t>
            </a:r>
          </a:p>
          <a:p>
            <a:pPr algn="ctr"/>
            <a:r>
              <a:rPr lang="hu-HU" sz="2400" b="1" dirty="0">
                <a:solidFill>
                  <a:srgbClr val="3333CC"/>
                </a:solidFill>
                <a:latin typeface="Franklin Gothic Book" panose="020B0503020102020204" pitchFamily="34" charset="0"/>
                <a:cs typeface="Times New Roman" panose="02020603050405020304" pitchFamily="18" charset="0"/>
              </a:rPr>
              <a:t> </a:t>
            </a:r>
          </a:p>
          <a:p>
            <a:pPr algn="ctr">
              <a:buFontTx/>
              <a:buChar char="-"/>
            </a:pPr>
            <a:r>
              <a:rPr lang="hu-HU" sz="2400" dirty="0">
                <a:solidFill>
                  <a:srgbClr val="3333CC"/>
                </a:solidFill>
                <a:latin typeface="Franklin Gothic Book" panose="020B0503020102020204" pitchFamily="34" charset="0"/>
                <a:cs typeface="Times New Roman" panose="02020603050405020304" pitchFamily="18" charset="0"/>
              </a:rPr>
              <a:t>Egyszerű bejelentés</a:t>
            </a:r>
          </a:p>
          <a:p>
            <a:pPr algn="ctr">
              <a:buFontTx/>
              <a:buChar char="-"/>
            </a:pPr>
            <a:r>
              <a:rPr lang="hu-HU" sz="2400" dirty="0">
                <a:solidFill>
                  <a:srgbClr val="3333CC"/>
                </a:solidFill>
                <a:latin typeface="Franklin Gothic Book" panose="020B0503020102020204" pitchFamily="34" charset="0"/>
                <a:cs typeface="Times New Roman" panose="02020603050405020304" pitchFamily="18" charset="0"/>
              </a:rPr>
              <a:t> Építési engedélyezési eljárás</a:t>
            </a:r>
          </a:p>
          <a:p>
            <a:pPr algn="ctr">
              <a:buFontTx/>
              <a:buChar char="-"/>
            </a:pPr>
            <a:r>
              <a:rPr lang="hu-HU" sz="2400" dirty="0">
                <a:solidFill>
                  <a:srgbClr val="3333CC"/>
                </a:solidFill>
                <a:latin typeface="Franklin Gothic Book" panose="020B0503020102020204" pitchFamily="34" charset="0"/>
                <a:cs typeface="Times New Roman" panose="02020603050405020304" pitchFamily="18" charset="0"/>
              </a:rPr>
              <a:t> Bontási engedélyezési eljárás</a:t>
            </a:r>
          </a:p>
          <a:p>
            <a:pPr algn="ctr">
              <a:buFontTx/>
              <a:buChar char="-"/>
            </a:pPr>
            <a:r>
              <a:rPr lang="hu-HU" sz="2400" dirty="0">
                <a:solidFill>
                  <a:srgbClr val="3333CC"/>
                </a:solidFill>
                <a:latin typeface="Franklin Gothic Book" panose="020B0503020102020204" pitchFamily="34" charset="0"/>
                <a:cs typeface="Times New Roman" panose="02020603050405020304" pitchFamily="18" charset="0"/>
              </a:rPr>
              <a:t> Használatbavétel</a:t>
            </a:r>
          </a:p>
          <a:p>
            <a:pPr algn="ctr">
              <a:buFontTx/>
              <a:buChar char="-"/>
            </a:pPr>
            <a:r>
              <a:rPr lang="hu-HU" sz="2400" dirty="0">
                <a:solidFill>
                  <a:srgbClr val="3333CC"/>
                </a:solidFill>
                <a:latin typeface="Franklin Gothic Book" panose="020B0503020102020204" pitchFamily="34" charset="0"/>
                <a:cs typeface="Times New Roman" panose="02020603050405020304" pitchFamily="18" charset="0"/>
              </a:rPr>
              <a:t> Hatósági bizonyítvány</a:t>
            </a:r>
          </a:p>
          <a:p>
            <a:pPr algn="ctr">
              <a:buFontTx/>
              <a:buChar char="-"/>
            </a:pPr>
            <a:r>
              <a:rPr lang="hu-HU" sz="2400" dirty="0">
                <a:solidFill>
                  <a:srgbClr val="3333CC"/>
                </a:solidFill>
                <a:latin typeface="Franklin Gothic Book" panose="020B0503020102020204" pitchFamily="34" charset="0"/>
                <a:cs typeface="Times New Roman" panose="02020603050405020304" pitchFamily="18" charset="0"/>
              </a:rPr>
              <a:t> Fennmaradási engedélyezési eljárás</a:t>
            </a:r>
          </a:p>
          <a:p>
            <a:pPr algn="ctr">
              <a:buFontTx/>
              <a:buChar char="-"/>
            </a:pPr>
            <a:endParaRPr lang="hu-HU" sz="2400" b="1" dirty="0">
              <a:solidFill>
                <a:srgbClr val="3333CC"/>
              </a:solidFill>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213291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Hatósági bizonyítvány – speciális szabályok</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8" y="1421027"/>
            <a:ext cx="8375450" cy="6494085"/>
          </a:xfrm>
          <a:prstGeom prst="rect">
            <a:avLst/>
          </a:prstGeom>
          <a:noFill/>
        </p:spPr>
        <p:txBody>
          <a:bodyPr wrap="square">
            <a:spAutoFit/>
          </a:bodyPr>
          <a:lstStyle/>
          <a:p>
            <a:pPr algn="ctr"/>
            <a:r>
              <a:rPr lang="hu-HU" sz="2400" b="1" dirty="0">
                <a:latin typeface="Franklin Gothic Book" panose="020B0503020102020204" pitchFamily="34" charset="0"/>
                <a:ea typeface="Aptos" panose="020B0004020202020204" pitchFamily="34" charset="0"/>
              </a:rPr>
              <a:t>Tíz évnél régebbi építmények:</a:t>
            </a:r>
            <a:endParaRPr lang="hu-HU" sz="2200" dirty="0">
              <a:latin typeface="Franklin Gothic Book" panose="020B0503020102020204" pitchFamily="34" charset="0"/>
              <a:ea typeface="Aptos" panose="020B0004020202020204" pitchFamily="34" charset="0"/>
            </a:endParaRPr>
          </a:p>
          <a:p>
            <a:pPr algn="ctr"/>
            <a:endParaRPr lang="hu-HU" sz="800" dirty="0">
              <a:latin typeface="Franklin Gothic Book" panose="020B0503020102020204" pitchFamily="34" charset="0"/>
              <a:ea typeface="Aptos" panose="020B0004020202020204" pitchFamily="34" charset="0"/>
            </a:endParaRPr>
          </a:p>
          <a:p>
            <a:r>
              <a:rPr lang="hu-HU" sz="2200" dirty="0">
                <a:latin typeface="Franklin Gothic Book" panose="020B0503020102020204" pitchFamily="34" charset="0"/>
                <a:ea typeface="Aptos" panose="020B0004020202020204" pitchFamily="34" charset="0"/>
              </a:rPr>
              <a:t>az eljárás során a hatóság:</a:t>
            </a:r>
          </a:p>
          <a:p>
            <a:pPr>
              <a:buFontTx/>
              <a:buChar char="-"/>
            </a:pPr>
            <a:r>
              <a:rPr lang="hu-HU" sz="2200" dirty="0">
                <a:latin typeface="Franklin Gothic Book" panose="020B0503020102020204" pitchFamily="34" charset="0"/>
                <a:ea typeface="Aptos" panose="020B0004020202020204" pitchFamily="34" charset="0"/>
              </a:rPr>
              <a:t> a </a:t>
            </a:r>
            <a:r>
              <a:rPr lang="hu-HU" sz="2200" dirty="0" err="1">
                <a:latin typeface="Franklin Gothic Book" panose="020B0503020102020204" pitchFamily="34" charset="0"/>
                <a:ea typeface="Aptos" panose="020B0004020202020204" pitchFamily="34" charset="0"/>
              </a:rPr>
              <a:t>HÉSZ-ben</a:t>
            </a:r>
            <a:r>
              <a:rPr lang="hu-HU" sz="2200" dirty="0">
                <a:latin typeface="Franklin Gothic Book" panose="020B0503020102020204" pitchFamily="34" charset="0"/>
                <a:ea typeface="Aptos" panose="020B0004020202020204" pitchFamily="34" charset="0"/>
              </a:rPr>
              <a:t> rögzített</a:t>
            </a:r>
          </a:p>
          <a:p>
            <a:pPr lvl="1">
              <a:buFontTx/>
              <a:buChar char="-"/>
            </a:pPr>
            <a:r>
              <a:rPr lang="hu-HU" sz="2200" dirty="0">
                <a:latin typeface="Franklin Gothic Book" panose="020B0503020102020204" pitchFamily="34" charset="0"/>
                <a:ea typeface="Aptos" panose="020B0004020202020204" pitchFamily="34" charset="0"/>
              </a:rPr>
              <a:t> megengedett legnagyobb beépítettségre,</a:t>
            </a:r>
          </a:p>
          <a:p>
            <a:pPr lvl="1">
              <a:buFontTx/>
              <a:buChar char="-"/>
            </a:pPr>
            <a:r>
              <a:rPr lang="hu-HU" sz="2200" dirty="0">
                <a:latin typeface="Franklin Gothic Book" panose="020B0503020102020204" pitchFamily="34" charset="0"/>
                <a:ea typeface="Aptos" panose="020B0004020202020204" pitchFamily="34" charset="0"/>
              </a:rPr>
              <a:t> az elhelyezhető épület, valamint az önálló rendeltetési egység számára és rendeltetésére,</a:t>
            </a:r>
          </a:p>
          <a:p>
            <a:pPr lvl="1">
              <a:buFontTx/>
              <a:buChar char="-"/>
            </a:pPr>
            <a:r>
              <a:rPr lang="hu-HU" sz="2200" dirty="0">
                <a:latin typeface="Franklin Gothic Book" panose="020B0503020102020204" pitchFamily="34" charset="0"/>
                <a:ea typeface="Aptos" panose="020B0004020202020204" pitchFamily="34" charset="0"/>
              </a:rPr>
              <a:t> az építési helyre és</a:t>
            </a:r>
          </a:p>
          <a:p>
            <a:pPr lvl="1">
              <a:buFontTx/>
              <a:buChar char="-"/>
            </a:pPr>
            <a:r>
              <a:rPr lang="hu-HU" sz="2200" dirty="0">
                <a:latin typeface="Franklin Gothic Book" panose="020B0503020102020204" pitchFamily="34" charset="0"/>
                <a:ea typeface="Aptos" panose="020B0004020202020204" pitchFamily="34" charset="0"/>
              </a:rPr>
              <a:t> az épület megengedett legnagyobb beépítési magasságára, valamint</a:t>
            </a:r>
          </a:p>
          <a:p>
            <a:pPr lvl="1">
              <a:buFontTx/>
              <a:buChar char="-"/>
            </a:pPr>
            <a:r>
              <a:rPr lang="hu-HU" sz="2200" dirty="0">
                <a:latin typeface="Franklin Gothic Book" panose="020B0503020102020204" pitchFamily="34" charset="0"/>
                <a:ea typeface="Aptos" panose="020B0004020202020204" pitchFamily="34" charset="0"/>
              </a:rPr>
              <a:t> a külső nyílászárók elhelyezésére és az állékonyságra vonatkozó megfelelést vizsgálja.</a:t>
            </a:r>
          </a:p>
          <a:p>
            <a:pPr>
              <a:buFontTx/>
              <a:buChar char="-"/>
            </a:pPr>
            <a:r>
              <a:rPr lang="hu-HU" sz="2200" dirty="0">
                <a:latin typeface="Franklin Gothic Book" panose="020B0503020102020204" pitchFamily="34" charset="0"/>
                <a:ea typeface="Aptos" panose="020B0004020202020204" pitchFamily="34" charset="0"/>
              </a:rPr>
              <a:t> ha a hatóság megállapítja, hogy az építmény nem felel meg a követelményeknek a hatósági bizonyítvány kiadását megtagadja.</a:t>
            </a:r>
          </a:p>
          <a:p>
            <a:endParaRPr lang="hu-HU" sz="2200" dirty="0">
              <a:latin typeface="Franklin Gothic Book" panose="020B0503020102020204" pitchFamily="34" charset="0"/>
              <a:ea typeface="Aptos" panose="020B0004020202020204" pitchFamily="34" charset="0"/>
            </a:endParaRPr>
          </a:p>
          <a:p>
            <a:pPr>
              <a:buFontTx/>
              <a:buChar char="-"/>
            </a:pPr>
            <a:endParaRPr lang="hu-HU" dirty="0">
              <a:solidFill>
                <a:srgbClr val="FF0000"/>
              </a:solidFill>
              <a:latin typeface="Franklin Gothic Book" panose="020B0503020102020204" pitchFamily="34" charset="0"/>
              <a:ea typeface="Aptos" panose="020B0004020202020204" pitchFamily="34"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zövegdoboz 1"/>
          <p:cNvSpPr txBox="1"/>
          <p:nvPr/>
        </p:nvSpPr>
        <p:spPr>
          <a:xfrm>
            <a:off x="1614388" y="3039592"/>
            <a:ext cx="6325127" cy="830997"/>
          </a:xfrm>
          <a:prstGeom prst="rect">
            <a:avLst/>
          </a:prstGeom>
          <a:noFill/>
        </p:spPr>
        <p:txBody>
          <a:bodyPr wrap="square" rtlCol="0">
            <a:spAutoFit/>
          </a:bodyPr>
          <a:lstStyle/>
          <a:p>
            <a:pPr algn="ctr"/>
            <a:r>
              <a:rPr lang="hu-HU" sz="4800" dirty="0">
                <a:solidFill>
                  <a:srgbClr val="3333CC"/>
                </a:solidFill>
                <a:latin typeface="Franklin Gothic Book" pitchFamily="34" charset="0"/>
              </a:rPr>
              <a:t>Köszönöm a figyelmet!</a:t>
            </a:r>
            <a:endParaRPr lang="hu-HU" sz="4800" dirty="0">
              <a:solidFill>
                <a:srgbClr val="33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A kérelem tartalma és mellékletei</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25690"/>
            <a:ext cx="8284991" cy="6678751"/>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r>
              <a:rPr lang="hu-HU" sz="2400" dirty="0">
                <a:latin typeface="Franklin Gothic Book" panose="020B0503020102020204" pitchFamily="34" charset="0"/>
                <a:ea typeface="Aptos" panose="020B0004020202020204" pitchFamily="34" charset="0"/>
              </a:rPr>
              <a:t>Néhány elemmel kiegészült, illetve a </a:t>
            </a:r>
            <a:r>
              <a:rPr lang="hu-HU" sz="2400" dirty="0" err="1">
                <a:latin typeface="Franklin Gothic Book" panose="020B0503020102020204" pitchFamily="34" charset="0"/>
                <a:ea typeface="Aptos" panose="020B0004020202020204" pitchFamily="34" charset="0"/>
              </a:rPr>
              <a:t>Dáptv</a:t>
            </a:r>
            <a:r>
              <a:rPr lang="hu-HU" sz="2400" dirty="0">
                <a:latin typeface="Franklin Gothic Book" panose="020B0503020102020204" pitchFamily="34" charset="0"/>
                <a:ea typeface="Aptos" panose="020B0004020202020204" pitchFamily="34" charset="0"/>
              </a:rPr>
              <a:t>. előírásai miatt fokozottabb elektronikus hitelesítés.</a:t>
            </a:r>
          </a:p>
          <a:p>
            <a:pPr algn="ctr"/>
            <a:endParaRPr lang="hu-HU" sz="800" dirty="0">
              <a:latin typeface="Franklin Gothic Book" panose="020B0503020102020204" pitchFamily="34" charset="0"/>
              <a:ea typeface="Aptos" panose="020B0004020202020204" pitchFamily="34" charset="0"/>
            </a:endParaRPr>
          </a:p>
          <a:p>
            <a:pPr>
              <a:buFontTx/>
              <a:buChar char="-"/>
            </a:pPr>
            <a:r>
              <a:rPr lang="hu-HU" sz="2200" dirty="0">
                <a:latin typeface="Franklin Gothic Book" panose="020B0503020102020204" pitchFamily="34" charset="0"/>
                <a:ea typeface="Aptos" panose="020B0004020202020204" pitchFamily="34" charset="0"/>
              </a:rPr>
              <a:t> A dokumentáció tervlapjai kizárólag CAD programmal PDF/A formátumban kell benyújtani. Törekedni kell arra, hogy a tervlap vagy annak egységnyi területe szükség esetén A3 méretben szürkeárnyalatosan nyomtatható legyen. Az önálló tervlapokat vektorgrafikus formátumban, külön fájlokként kell benyújtani. A képek felbontása 300 DPI legyen. </a:t>
            </a:r>
            <a:r>
              <a:rPr lang="hu-HU" sz="2200" dirty="0">
                <a:solidFill>
                  <a:srgbClr val="FF0000"/>
                </a:solidFill>
                <a:latin typeface="Franklin Gothic Book" panose="020B0503020102020204" pitchFamily="34" charset="0"/>
                <a:ea typeface="Aptos" panose="020B0004020202020204" pitchFamily="34" charset="0"/>
              </a:rPr>
              <a:t>Fájlok elnevezése!!!</a:t>
            </a:r>
          </a:p>
          <a:p>
            <a:pPr>
              <a:buFontTx/>
              <a:buChar char="-"/>
            </a:pPr>
            <a:endParaRPr lang="hu-HU" sz="2200" dirty="0">
              <a:solidFill>
                <a:srgbClr val="FF0000"/>
              </a:solidFill>
              <a:latin typeface="Franklin Gothic Book" panose="020B0503020102020204" pitchFamily="34" charset="0"/>
              <a:ea typeface="Aptos" panose="020B0004020202020204" pitchFamily="34" charset="0"/>
            </a:endParaRPr>
          </a:p>
          <a:p>
            <a:r>
              <a:rPr lang="hu-HU" sz="2200" dirty="0">
                <a:latin typeface="Franklin Gothic Book" panose="020B0503020102020204" pitchFamily="34" charset="0"/>
                <a:ea typeface="Aptos" panose="020B0004020202020204" pitchFamily="34" charset="0"/>
              </a:rPr>
              <a:t>- T</a:t>
            </a:r>
            <a:r>
              <a:rPr lang="hu-HU" sz="2400" dirty="0"/>
              <a:t>érképmásolatot az állami ingatlan-nyilvántartási térképi adatbázisból digitális formában szolgáltatott vektoros adatállományból készített PDF/A dokumentumként kell benyújtani: </a:t>
            </a:r>
            <a:r>
              <a:rPr lang="hu-HU" sz="2400" dirty="0">
                <a:hlinkClick r:id="rId2"/>
              </a:rPr>
              <a:t>https://geoshop.hu/products/inya</a:t>
            </a:r>
            <a:endParaRPr lang="hu-HU" sz="2400" dirty="0"/>
          </a:p>
          <a:p>
            <a:pPr>
              <a:buFontTx/>
              <a:buChar char="-"/>
            </a:pPr>
            <a:endParaRPr lang="hu-HU" sz="2200" dirty="0">
              <a:solidFill>
                <a:srgbClr val="FF0000"/>
              </a:solidFill>
              <a:latin typeface="Franklin Gothic Book" panose="020B0503020102020204" pitchFamily="34" charset="0"/>
              <a:ea typeface="Aptos" panose="020B0004020202020204" pitchFamily="34" charset="0"/>
            </a:endParaRPr>
          </a:p>
          <a:p>
            <a:endParaRPr lang="hu-HU" sz="2200" dirty="0">
              <a:latin typeface="Franklin Gothic Book" panose="020B0503020102020204" pitchFamily="34" charset="0"/>
              <a:ea typeface="Aptos" panose="020B0004020202020204" pitchFamily="34" charset="0"/>
            </a:endParaRPr>
          </a:p>
          <a:p>
            <a:pPr algn="ctr">
              <a:buFontTx/>
              <a:buChar char="-"/>
            </a:pP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346968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A kérelem tartalma és mellékletei</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543697" y="1225690"/>
            <a:ext cx="8284991" cy="4832092"/>
          </a:xfrm>
          <a:prstGeom prst="rect">
            <a:avLst/>
          </a:prstGeom>
          <a:noFill/>
        </p:spPr>
        <p:txBody>
          <a:bodyPr wrap="square">
            <a:spAutoFit/>
          </a:bodyPr>
          <a:lstStyle/>
          <a:p>
            <a:pPr algn="ctr"/>
            <a:endParaRPr lang="hu-HU" dirty="0">
              <a:latin typeface="Franklin Gothic Book" panose="020B0503020102020204" pitchFamily="34" charset="0"/>
              <a:cs typeface="Times New Roman" panose="02020603050405020304" pitchFamily="18" charset="0"/>
            </a:endParaRPr>
          </a:p>
          <a:p>
            <a:pPr algn="ctr"/>
            <a:r>
              <a:rPr lang="hu-HU" sz="2400" u="sng" dirty="0">
                <a:latin typeface="Franklin Gothic Book" panose="020B0503020102020204" pitchFamily="34" charset="0"/>
                <a:ea typeface="Aptos" panose="020B0004020202020204" pitchFamily="34" charset="0"/>
              </a:rPr>
              <a:t>Változás</a:t>
            </a:r>
            <a:r>
              <a:rPr lang="hu-HU" sz="2400" dirty="0">
                <a:latin typeface="Franklin Gothic Book" panose="020B0503020102020204" pitchFamily="34" charset="0"/>
                <a:ea typeface="Aptos" panose="020B0004020202020204" pitchFamily="34" charset="0"/>
              </a:rPr>
              <a:t>:</a:t>
            </a:r>
          </a:p>
          <a:p>
            <a:pPr algn="ctr"/>
            <a:endParaRPr lang="hu-HU" sz="800" dirty="0">
              <a:latin typeface="Franklin Gothic Book" panose="020B0503020102020204" pitchFamily="34" charset="0"/>
              <a:ea typeface="Aptos" panose="020B0004020202020204" pitchFamily="34" charset="0"/>
            </a:endParaRPr>
          </a:p>
          <a:p>
            <a:pPr>
              <a:buFontTx/>
              <a:buChar char="-"/>
            </a:pPr>
            <a:r>
              <a:rPr lang="hu-HU" sz="2200" dirty="0">
                <a:latin typeface="Franklin Gothic Book" panose="020B0503020102020204" pitchFamily="34" charset="0"/>
                <a:ea typeface="Aptos" panose="020B0004020202020204" pitchFamily="34" charset="0"/>
              </a:rPr>
              <a:t> Ha a kérelmet a meghatalmazott az ÉTDR felületén nyújtja be csatolni kell </a:t>
            </a:r>
            <a:r>
              <a:rPr lang="hu-HU" sz="2200" dirty="0">
                <a:solidFill>
                  <a:srgbClr val="FF0000"/>
                </a:solidFill>
                <a:latin typeface="Franklin Gothic Book" panose="020B0503020102020204" pitchFamily="34" charset="0"/>
                <a:ea typeface="Aptos" panose="020B0004020202020204" pitchFamily="34" charset="0"/>
              </a:rPr>
              <a:t>a meghatalmazás építtető által elektronikusan aláírt vagy hitelesített másolatát</a:t>
            </a:r>
            <a:r>
              <a:rPr lang="hu-HU" sz="2200" dirty="0">
                <a:latin typeface="Franklin Gothic Book" panose="020B0503020102020204" pitchFamily="34" charset="0"/>
                <a:ea typeface="Aptos" panose="020B0004020202020204" pitchFamily="34" charset="0"/>
              </a:rPr>
              <a:t>, több építtető esetén személyenként külön-külön hitelesítve.</a:t>
            </a:r>
          </a:p>
          <a:p>
            <a:pPr>
              <a:buFontTx/>
              <a:buChar char="-"/>
            </a:pPr>
            <a:r>
              <a:rPr lang="hu-HU" sz="2200" dirty="0">
                <a:latin typeface="Franklin Gothic Book" panose="020B0503020102020204" pitchFamily="34" charset="0"/>
                <a:ea typeface="Aptos" panose="020B0004020202020204" pitchFamily="34" charset="0"/>
              </a:rPr>
              <a:t> Ha a kérelmező jogi személy vagy jogi személyiség nélküli szervezet, a kérelemhez mellékelni kell a képviselő közjegyzői aláírás-hitelesítéssel ellátott </a:t>
            </a:r>
            <a:r>
              <a:rPr lang="hu-HU" sz="2200" dirty="0">
                <a:solidFill>
                  <a:srgbClr val="FF0000"/>
                </a:solidFill>
                <a:latin typeface="Franklin Gothic Book" panose="020B0503020102020204" pitchFamily="34" charset="0"/>
                <a:ea typeface="Aptos" panose="020B0004020202020204" pitchFamily="34" charset="0"/>
              </a:rPr>
              <a:t>aláírási címpéldányának másolatát</a:t>
            </a:r>
            <a:r>
              <a:rPr lang="hu-HU" sz="2200" dirty="0">
                <a:latin typeface="Franklin Gothic Book" panose="020B0503020102020204" pitchFamily="34" charset="0"/>
                <a:ea typeface="Aptos" panose="020B0004020202020204" pitchFamily="34" charset="0"/>
              </a:rPr>
              <a:t>.</a:t>
            </a:r>
          </a:p>
          <a:p>
            <a:endParaRPr lang="hu-HU" sz="2200" dirty="0">
              <a:solidFill>
                <a:srgbClr val="FF0000"/>
              </a:solidFill>
              <a:latin typeface="Franklin Gothic Book" panose="020B0503020102020204" pitchFamily="34" charset="0"/>
              <a:ea typeface="Aptos" panose="020B0004020202020204" pitchFamily="34" charset="0"/>
            </a:endParaRPr>
          </a:p>
          <a:p>
            <a:endParaRPr lang="hu-HU" sz="2200" dirty="0">
              <a:latin typeface="Franklin Gothic Book" panose="020B0503020102020204" pitchFamily="34" charset="0"/>
              <a:ea typeface="Aptos" panose="020B0004020202020204" pitchFamily="34" charset="0"/>
            </a:endParaRPr>
          </a:p>
          <a:p>
            <a:pPr algn="ctr">
              <a:buFontTx/>
              <a:buChar char="-"/>
            </a:pP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pic>
        <p:nvPicPr>
          <p:cNvPr id="5" name="Picture 6" descr="https://atw.hu/blog/wp-content/uploads/2020/12/atw-avdh-sign.jpg"/>
          <p:cNvPicPr>
            <a:picLocks noChangeAspect="1" noChangeArrowheads="1"/>
          </p:cNvPicPr>
          <p:nvPr/>
        </p:nvPicPr>
        <p:blipFill>
          <a:blip r:embed="rId2"/>
          <a:srcRect/>
          <a:stretch>
            <a:fillRect/>
          </a:stretch>
        </p:blipFill>
        <p:spPr bwMode="auto">
          <a:xfrm>
            <a:off x="444390" y="4811799"/>
            <a:ext cx="3686175" cy="1381126"/>
          </a:xfrm>
          <a:prstGeom prst="rect">
            <a:avLst/>
          </a:prstGeom>
          <a:noFill/>
        </p:spPr>
      </p:pic>
      <p:sp>
        <p:nvSpPr>
          <p:cNvPr id="6" name="Szövegdoboz 5"/>
          <p:cNvSpPr txBox="1"/>
          <p:nvPr/>
        </p:nvSpPr>
        <p:spPr>
          <a:xfrm>
            <a:off x="4382814" y="4457343"/>
            <a:ext cx="4445874" cy="2400657"/>
          </a:xfrm>
          <a:prstGeom prst="rect">
            <a:avLst/>
          </a:prstGeom>
          <a:noFill/>
        </p:spPr>
        <p:txBody>
          <a:bodyPr wrap="square" rtlCol="0">
            <a:spAutoFit/>
          </a:bodyPr>
          <a:lstStyle/>
          <a:p>
            <a:r>
              <a:rPr lang="hu-HU" dirty="0">
                <a:latin typeface="Franklin Gothic Book" panose="020B0503020102020204" pitchFamily="34" charset="0"/>
                <a:ea typeface="Aptos" panose="020B0004020202020204" pitchFamily="34" charset="0"/>
              </a:rPr>
              <a:t> </a:t>
            </a:r>
            <a:r>
              <a:rPr lang="hu-HU" sz="2200" dirty="0">
                <a:latin typeface="Franklin Gothic Book" panose="020B0503020102020204" pitchFamily="34" charset="0"/>
                <a:ea typeface="Aptos" panose="020B0004020202020204" pitchFamily="34" charset="0"/>
              </a:rPr>
              <a:t>A tervező az építészeti-műszaki dokumentációt, a szakértő a szakértői véleményt az </a:t>
            </a:r>
            <a:r>
              <a:rPr lang="hu-HU" sz="2200" dirty="0" err="1">
                <a:latin typeface="Franklin Gothic Book" panose="020B0503020102020204" pitchFamily="34" charset="0"/>
                <a:ea typeface="Aptos" panose="020B0004020202020204" pitchFamily="34" charset="0"/>
              </a:rPr>
              <a:t>aláírólappal</a:t>
            </a:r>
            <a:r>
              <a:rPr lang="hu-HU" sz="2200" dirty="0">
                <a:latin typeface="Franklin Gothic Book" panose="020B0503020102020204" pitchFamily="34" charset="0"/>
                <a:ea typeface="Aptos" panose="020B0004020202020204" pitchFamily="34" charset="0"/>
              </a:rPr>
              <a:t> hitelesíti. </a:t>
            </a:r>
            <a:r>
              <a:rPr lang="hu-HU" sz="2200" dirty="0">
                <a:solidFill>
                  <a:srgbClr val="FF0000"/>
                </a:solidFill>
                <a:latin typeface="Franklin Gothic Book" panose="020B0503020102020204" pitchFamily="34" charset="0"/>
                <a:ea typeface="Aptos" panose="020B0004020202020204" pitchFamily="34" charset="0"/>
              </a:rPr>
              <a:t>AVDH szolgáltatással- egyenként minden tervező önálló aláíró lapot készít!!!</a:t>
            </a:r>
          </a:p>
          <a:p>
            <a:endParaRPr lang="hu-HU" dirty="0"/>
          </a:p>
        </p:txBody>
      </p:sp>
    </p:spTree>
    <p:extLst>
      <p:ext uri="{BB962C8B-B14F-4D97-AF65-F5344CB8AC3E}">
        <p14:creationId xmlns:p14="http://schemas.microsoft.com/office/powerpoint/2010/main" val="346968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Lakóépület építése egyszerű bejelentéssel</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sp>
        <p:nvSpPr>
          <p:cNvPr id="10" name="Szövegdoboz 9"/>
          <p:cNvSpPr txBox="1"/>
          <p:nvPr/>
        </p:nvSpPr>
        <p:spPr>
          <a:xfrm>
            <a:off x="176574" y="4382813"/>
            <a:ext cx="2919774" cy="1446550"/>
          </a:xfrm>
          <a:prstGeom prst="rect">
            <a:avLst/>
          </a:prstGeom>
          <a:noFill/>
        </p:spPr>
        <p:txBody>
          <a:bodyPr wrap="square" rtlCol="0">
            <a:spAutoFit/>
          </a:bodyPr>
          <a:lstStyle/>
          <a:p>
            <a:pPr algn="ctr"/>
            <a:r>
              <a:rPr lang="hu-HU" sz="2200" dirty="0">
                <a:solidFill>
                  <a:srgbClr val="FF0000"/>
                </a:solidFill>
              </a:rPr>
              <a:t>Ahogy a mese mondja:</a:t>
            </a:r>
          </a:p>
          <a:p>
            <a:pPr algn="ctr"/>
            <a:r>
              <a:rPr lang="hu-HU" sz="2200" i="1" dirty="0">
                <a:solidFill>
                  <a:srgbClr val="FF0000"/>
                </a:solidFill>
              </a:rPr>
              <a:t>„hoztam is meg nem is”,</a:t>
            </a:r>
          </a:p>
          <a:p>
            <a:pPr algn="ctr"/>
            <a:r>
              <a:rPr lang="hu-HU" sz="2200" dirty="0">
                <a:solidFill>
                  <a:srgbClr val="FF0000"/>
                </a:solidFill>
              </a:rPr>
              <a:t>azaz átalakult, meg nem is.</a:t>
            </a:r>
          </a:p>
        </p:txBody>
      </p:sp>
      <p:pic>
        <p:nvPicPr>
          <p:cNvPr id="64516" name="Picture 4" descr="engenheira em construção 4222951 Vetor no Vecteezy"/>
          <p:cNvPicPr>
            <a:picLocks noChangeAspect="1" noChangeArrowheads="1"/>
          </p:cNvPicPr>
          <p:nvPr/>
        </p:nvPicPr>
        <p:blipFill>
          <a:blip r:embed="rId2"/>
          <a:srcRect/>
          <a:stretch>
            <a:fillRect/>
          </a:stretch>
        </p:blipFill>
        <p:spPr bwMode="auto">
          <a:xfrm>
            <a:off x="543697" y="1740250"/>
            <a:ext cx="2434634" cy="2434634"/>
          </a:xfrm>
          <a:prstGeom prst="rect">
            <a:avLst/>
          </a:prstGeom>
          <a:noFill/>
        </p:spPr>
      </p:pic>
      <p:graphicFrame>
        <p:nvGraphicFramePr>
          <p:cNvPr id="11" name="Táblázat 10"/>
          <p:cNvGraphicFramePr>
            <a:graphicFrameLocks noGrp="1"/>
          </p:cNvGraphicFramePr>
          <p:nvPr/>
        </p:nvGraphicFramePr>
        <p:xfrm>
          <a:off x="3272922" y="1547194"/>
          <a:ext cx="5555766" cy="4389120"/>
        </p:xfrm>
        <a:graphic>
          <a:graphicData uri="http://schemas.openxmlformats.org/drawingml/2006/table">
            <a:tbl>
              <a:tblPr firstRow="1" bandRow="1">
                <a:tableStyleId>{5C22544A-7EE6-4342-B048-85BDC9FD1C3A}</a:tableStyleId>
              </a:tblPr>
              <a:tblGrid>
                <a:gridCol w="5555766">
                  <a:extLst>
                    <a:ext uri="{9D8B030D-6E8A-4147-A177-3AD203B41FA5}">
                      <a16:colId xmlns:a16="http://schemas.microsoft.com/office/drawing/2014/main" val="20000"/>
                    </a:ext>
                  </a:extLst>
                </a:gridCol>
              </a:tblGrid>
              <a:tr h="370840">
                <a:tc>
                  <a:txBody>
                    <a:bodyPr/>
                    <a:lstStyle/>
                    <a:p>
                      <a:pPr algn="ctr"/>
                      <a:r>
                        <a:rPr lang="hu-HU" sz="2400" b="1" dirty="0">
                          <a:solidFill>
                            <a:schemeClr val="bg1"/>
                          </a:solidFill>
                          <a:latin typeface="Franklin Gothic Book" panose="020B0503020102020204" pitchFamily="34" charset="0"/>
                        </a:rPr>
                        <a:t>Egyszerű bejelentéssel építhető</a:t>
                      </a:r>
                      <a:endParaRPr lang="hu-HU" sz="2400" dirty="0">
                        <a:solidFill>
                          <a:schemeClr val="bg1"/>
                        </a:solidFill>
                      </a:endParaRPr>
                    </a:p>
                  </a:txBody>
                  <a:tcPr/>
                </a:tc>
                <a:extLst>
                  <a:ext uri="{0D108BD9-81ED-4DB2-BD59-A6C34878D82A}">
                    <a16:rowId xmlns:a16="http://schemas.microsoft.com/office/drawing/2014/main" val="10000"/>
                  </a:ext>
                </a:extLst>
              </a:tr>
              <a:tr h="370840">
                <a:tc>
                  <a:txBody>
                    <a:bodyPr/>
                    <a:lstStyle/>
                    <a:p>
                      <a:r>
                        <a:rPr lang="hu-HU" sz="1800" dirty="0"/>
                        <a:t>a legfeljebb 300 m2 összes hasznos alapterületű, </a:t>
                      </a:r>
                      <a:r>
                        <a:rPr lang="hu-HU" sz="1800" dirty="0">
                          <a:solidFill>
                            <a:srgbClr val="FF0000"/>
                          </a:solidFill>
                        </a:rPr>
                        <a:t>kizárólag lakófunkciót </a:t>
                      </a:r>
                      <a:r>
                        <a:rPr lang="hu-HU" sz="1800" dirty="0"/>
                        <a:t>és azt kiszolgáló helyiséget tartalmazó </a:t>
                      </a:r>
                      <a:r>
                        <a:rPr lang="hu-HU" sz="1800" dirty="0">
                          <a:solidFill>
                            <a:srgbClr val="FF0000"/>
                          </a:solidFill>
                        </a:rPr>
                        <a:t>új lakóépület építése</a:t>
                      </a:r>
                      <a:r>
                        <a:rPr lang="hu-HU" sz="1800" dirty="0"/>
                        <a:t>, ha a szomszédos ingatlanon lévő, zártsorúan vagy ikresen csatlakozó épület alapozásának megerősítése nem szükséges,</a:t>
                      </a:r>
                    </a:p>
                  </a:txBody>
                  <a:tcPr/>
                </a:tc>
                <a:extLst>
                  <a:ext uri="{0D108BD9-81ED-4DB2-BD59-A6C34878D82A}">
                    <a16:rowId xmlns:a16="http://schemas.microsoft.com/office/drawing/2014/main" val="10001"/>
                  </a:ext>
                </a:extLst>
              </a:tr>
              <a:tr h="370840">
                <a:tc>
                  <a:txBody>
                    <a:bodyPr/>
                    <a:lstStyle/>
                    <a:p>
                      <a:r>
                        <a:rPr lang="hu-HU" sz="1800" dirty="0"/>
                        <a:t>meglévő lakóépület 300 m2 összes hasznos alapterületet meg nem haladó méretűre történő bővítése</a:t>
                      </a:r>
                    </a:p>
                  </a:txBody>
                  <a:tcPr/>
                </a:tc>
                <a:extLst>
                  <a:ext uri="{0D108BD9-81ED-4DB2-BD59-A6C34878D82A}">
                    <a16:rowId xmlns:a16="http://schemas.microsoft.com/office/drawing/2014/main" val="10002"/>
                  </a:ext>
                </a:extLst>
              </a:tr>
              <a:tr h="370840">
                <a:tc>
                  <a:txBody>
                    <a:bodyPr/>
                    <a:lstStyle/>
                    <a:p>
                      <a:r>
                        <a:rPr lang="hu-HU" sz="1800" dirty="0"/>
                        <a:t>a lakóépületet kiszolgáló melléképület építése, bővítése, 35-60 m2 összes hasznos alapterületű és legfeljebb 6,0 méteres gerincmagasságú, </a:t>
                      </a:r>
                      <a:r>
                        <a:rPr lang="hu-HU" sz="1800" dirty="0" err="1"/>
                        <a:t>lapostetős</a:t>
                      </a:r>
                      <a:r>
                        <a:rPr lang="hu-HU" sz="1800" dirty="0"/>
                        <a:t> melléképület esetén legfeljebb 4,5 méteres párkánymagasságú</a:t>
                      </a:r>
                    </a:p>
                  </a:txBody>
                  <a:tcPr/>
                </a:tc>
                <a:extLst>
                  <a:ext uri="{0D108BD9-81ED-4DB2-BD59-A6C34878D82A}">
                    <a16:rowId xmlns:a16="http://schemas.microsoft.com/office/drawing/2014/main" val="10003"/>
                  </a:ext>
                </a:extLst>
              </a:tr>
              <a:tr h="370840">
                <a:tc>
                  <a:txBody>
                    <a:bodyPr/>
                    <a:lstStyle/>
                    <a:p>
                      <a:r>
                        <a:rPr lang="hu-HU" sz="1800" dirty="0"/>
                        <a:t>a rendezett alsó terepszinttől számított 1,5 méter magasságot meghaladó támfal építése, stb.</a:t>
                      </a:r>
                    </a:p>
                  </a:txBody>
                  <a:tcPr/>
                </a:tc>
                <a:extLst>
                  <a:ext uri="{0D108BD9-81ED-4DB2-BD59-A6C34878D82A}">
                    <a16:rowId xmlns:a16="http://schemas.microsoft.com/office/drawing/2014/main" val="10004"/>
                  </a:ext>
                </a:extLst>
              </a:tr>
            </a:tbl>
          </a:graphicData>
        </a:graphic>
      </p:graphicFrame>
      <p:sp>
        <p:nvSpPr>
          <p:cNvPr id="12" name="Szövegdoboz 11"/>
          <p:cNvSpPr txBox="1"/>
          <p:nvPr/>
        </p:nvSpPr>
        <p:spPr>
          <a:xfrm>
            <a:off x="290086" y="5936314"/>
            <a:ext cx="8538602" cy="769441"/>
          </a:xfrm>
          <a:prstGeom prst="rect">
            <a:avLst/>
          </a:prstGeom>
          <a:noFill/>
        </p:spPr>
        <p:txBody>
          <a:bodyPr wrap="square" rtlCol="0">
            <a:spAutoFit/>
          </a:bodyPr>
          <a:lstStyle/>
          <a:p>
            <a:pPr algn="ctr"/>
            <a:r>
              <a:rPr lang="hu-HU" sz="2200" dirty="0">
                <a:solidFill>
                  <a:srgbClr val="C00000"/>
                </a:solidFill>
                <a:latin typeface="Franklin Gothic Book" pitchFamily="34" charset="0"/>
              </a:rPr>
              <a:t>Az építtető döntése alapján az egyszerű bejelentéshez kötött építési tevékenység építési engedély alapján is végezhető.</a:t>
            </a:r>
          </a:p>
        </p:txBody>
      </p:sp>
    </p:spTree>
    <p:extLst>
      <p:ext uri="{BB962C8B-B14F-4D97-AF65-F5344CB8AC3E}">
        <p14:creationId xmlns:p14="http://schemas.microsoft.com/office/powerpoint/2010/main" val="346968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Új lakóépület építése egyszerű bejelentéssel</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547194"/>
          <a:ext cx="8130746" cy="4937760"/>
        </p:xfrm>
        <a:graphic>
          <a:graphicData uri="http://schemas.openxmlformats.org/drawingml/2006/table">
            <a:tbl>
              <a:tblPr firstRow="1" bandRow="1">
                <a:tableStyleId>{5C22544A-7EE6-4342-B048-85BDC9FD1C3A}</a:tableStyleId>
              </a:tblPr>
              <a:tblGrid>
                <a:gridCol w="4040915">
                  <a:extLst>
                    <a:ext uri="{9D8B030D-6E8A-4147-A177-3AD203B41FA5}">
                      <a16:colId xmlns:a16="http://schemas.microsoft.com/office/drawing/2014/main" val="20000"/>
                    </a:ext>
                  </a:extLst>
                </a:gridCol>
                <a:gridCol w="4089831">
                  <a:extLst>
                    <a:ext uri="{9D8B030D-6E8A-4147-A177-3AD203B41FA5}">
                      <a16:colId xmlns:a16="http://schemas.microsoft.com/office/drawing/2014/main" val="20001"/>
                    </a:ext>
                  </a:extLst>
                </a:gridCol>
              </a:tblGrid>
              <a:tr h="370840">
                <a:tc>
                  <a:txBody>
                    <a:bodyPr/>
                    <a:lstStyle/>
                    <a:p>
                      <a:r>
                        <a:rPr lang="hu-HU" sz="2200" dirty="0">
                          <a:latin typeface="Franklin Gothic Book" pitchFamily="34" charset="0"/>
                        </a:rPr>
                        <a:t>Korábban</a:t>
                      </a:r>
                    </a:p>
                  </a:txBody>
                  <a:tcPr/>
                </a:tc>
                <a:tc>
                  <a:txBody>
                    <a:bodyPr/>
                    <a:lstStyle/>
                    <a:p>
                      <a:r>
                        <a:rPr lang="hu-HU" sz="2200" dirty="0">
                          <a:latin typeface="Franklin Gothic Book" pitchFamily="34" charset="0"/>
                        </a:rPr>
                        <a:t>Jelenleg  (új építés)</a:t>
                      </a:r>
                    </a:p>
                  </a:txBody>
                  <a:tcPr/>
                </a:tc>
                <a:extLst>
                  <a:ext uri="{0D108BD9-81ED-4DB2-BD59-A6C34878D82A}">
                    <a16:rowId xmlns:a16="http://schemas.microsoft.com/office/drawing/2014/main" val="10000"/>
                  </a:ext>
                </a:extLst>
              </a:tr>
              <a:tr h="370840">
                <a:tc>
                  <a:txBody>
                    <a:bodyPr/>
                    <a:lstStyle/>
                    <a:p>
                      <a:r>
                        <a:rPr lang="hu-HU" sz="2000" dirty="0">
                          <a:latin typeface="Franklin Gothic Book" pitchFamily="34" charset="0"/>
                        </a:rPr>
                        <a:t>„Csonka” HÉSZ- kellett alkalmazni</a:t>
                      </a:r>
                    </a:p>
                  </a:txBody>
                  <a:tcPr/>
                </a:tc>
                <a:tc>
                  <a:txBody>
                    <a:bodyPr/>
                    <a:lstStyle/>
                    <a:p>
                      <a:r>
                        <a:rPr lang="hu-HU" sz="2000" dirty="0">
                          <a:latin typeface="Franklin Gothic Book" pitchFamily="34" charset="0"/>
                        </a:rPr>
                        <a:t>Minden HÉSZ előírás</a:t>
                      </a:r>
                      <a:r>
                        <a:rPr lang="hu-HU" sz="2000" baseline="0" dirty="0">
                          <a:latin typeface="Franklin Gothic Book" pitchFamily="34" charset="0"/>
                        </a:rPr>
                        <a:t> kötelező</a:t>
                      </a:r>
                      <a:endParaRPr lang="hu-HU" sz="2000" dirty="0">
                        <a:latin typeface="Franklin Gothic Book" pitchFamily="34" charset="0"/>
                      </a:endParaRPr>
                    </a:p>
                  </a:txBody>
                  <a:tcPr/>
                </a:tc>
                <a:extLst>
                  <a:ext uri="{0D108BD9-81ED-4DB2-BD59-A6C34878D82A}">
                    <a16:rowId xmlns:a16="http://schemas.microsoft.com/office/drawing/2014/main" val="10001"/>
                  </a:ext>
                </a:extLst>
              </a:tr>
              <a:tr h="370840">
                <a:tc>
                  <a:txBody>
                    <a:bodyPr/>
                    <a:lstStyle/>
                    <a:p>
                      <a:r>
                        <a:rPr lang="hu-HU" sz="2000" dirty="0">
                          <a:latin typeface="Franklin Gothic Book" pitchFamily="34" charset="0"/>
                        </a:rPr>
                        <a:t>Nem</a:t>
                      </a:r>
                      <a:r>
                        <a:rPr lang="hu-HU" sz="2000" baseline="0" dirty="0">
                          <a:latin typeface="Franklin Gothic Book" pitchFamily="34" charset="0"/>
                        </a:rPr>
                        <a:t> volt eljárás, a hatóság a bejelentés tartalmát nem vizsgálta</a:t>
                      </a:r>
                      <a:endParaRPr lang="hu-HU" sz="2000" dirty="0">
                        <a:latin typeface="Franklin Gothic Book" pitchFamily="34" charset="0"/>
                      </a:endParaRPr>
                    </a:p>
                  </a:txBody>
                  <a:tcPr/>
                </a:tc>
                <a:tc>
                  <a:txBody>
                    <a:bodyPr/>
                    <a:lstStyle/>
                    <a:p>
                      <a:r>
                        <a:rPr lang="hu-HU" sz="2000" dirty="0">
                          <a:latin typeface="Franklin Gothic Book" pitchFamily="34" charset="0"/>
                        </a:rPr>
                        <a:t>A hatóság a kérelmet</a:t>
                      </a:r>
                      <a:r>
                        <a:rPr lang="hu-HU" sz="2000" baseline="0" dirty="0">
                          <a:latin typeface="Franklin Gothic Book" pitchFamily="34" charset="0"/>
                        </a:rPr>
                        <a:t> érdemben elbírálja</a:t>
                      </a:r>
                      <a:endParaRPr lang="hu-HU" sz="2000" dirty="0">
                        <a:latin typeface="Franklin Gothic Book" pitchFamily="34" charset="0"/>
                      </a:endParaRPr>
                    </a:p>
                  </a:txBody>
                  <a:tcPr/>
                </a:tc>
                <a:extLst>
                  <a:ext uri="{0D108BD9-81ED-4DB2-BD59-A6C34878D82A}">
                    <a16:rowId xmlns:a16="http://schemas.microsoft.com/office/drawing/2014/main" val="10002"/>
                  </a:ext>
                </a:extLst>
              </a:tr>
              <a:tr h="370840">
                <a:tc>
                  <a:txBody>
                    <a:bodyPr/>
                    <a:lstStyle/>
                    <a:p>
                      <a:r>
                        <a:rPr lang="hu-HU" sz="2000" dirty="0">
                          <a:latin typeface="Franklin Gothic Book" pitchFamily="34" charset="0"/>
                        </a:rPr>
                        <a:t>Hiányos bejelentés esetén határozatban megtiltotta a megkezdést, a hiánytalan bejelentésről értesítést küldött</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u-HU" sz="2000" dirty="0">
                          <a:latin typeface="Franklin Gothic Book" pitchFamily="34" charset="0"/>
                        </a:rPr>
                        <a:t>Érdemi vizsgálat eredményeképpen határozatban megtiltja a megkezdést, vagy hallgatással tudomásul veszi a bejelentést</a:t>
                      </a:r>
                    </a:p>
                  </a:txBody>
                  <a:tcPr/>
                </a:tc>
                <a:extLst>
                  <a:ext uri="{0D108BD9-81ED-4DB2-BD59-A6C34878D82A}">
                    <a16:rowId xmlns:a16="http://schemas.microsoft.com/office/drawing/2014/main" val="10003"/>
                  </a:ext>
                </a:extLst>
              </a:tr>
              <a:tr h="370840">
                <a:tc>
                  <a:txBody>
                    <a:bodyPr/>
                    <a:lstStyle/>
                    <a:p>
                      <a:r>
                        <a:rPr lang="hu-HU" sz="2000" dirty="0">
                          <a:latin typeface="Franklin Gothic Book" pitchFamily="34" charset="0"/>
                        </a:rPr>
                        <a:t>Településképi</a:t>
                      </a:r>
                      <a:r>
                        <a:rPr lang="hu-HU" sz="2000" baseline="0" dirty="0">
                          <a:latin typeface="Franklin Gothic Book" pitchFamily="34" charset="0"/>
                        </a:rPr>
                        <a:t> konzultáció és véleményezés nem volt része a bejelentésnek</a:t>
                      </a:r>
                      <a:endParaRPr lang="hu-HU" sz="2000" dirty="0">
                        <a:latin typeface="Franklin Gothic Book"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u-HU" sz="2000" dirty="0">
                          <a:latin typeface="Franklin Gothic Book" pitchFamily="34" charset="0"/>
                        </a:rPr>
                        <a:t>Településképi</a:t>
                      </a:r>
                      <a:r>
                        <a:rPr lang="hu-HU" sz="2000" baseline="0" dirty="0">
                          <a:latin typeface="Franklin Gothic Book" pitchFamily="34" charset="0"/>
                        </a:rPr>
                        <a:t> konzultáció és véleményezés kötelező elem, ha az a TKR előírja</a:t>
                      </a:r>
                      <a:endParaRPr lang="hu-HU" sz="2000" dirty="0">
                        <a:latin typeface="Franklin Gothic Book" pitchFamily="34" charset="0"/>
                      </a:endParaRPr>
                    </a:p>
                  </a:txBody>
                  <a:tcPr/>
                </a:tc>
                <a:extLst>
                  <a:ext uri="{0D108BD9-81ED-4DB2-BD59-A6C34878D82A}">
                    <a16:rowId xmlns:a16="http://schemas.microsoft.com/office/drawing/2014/main" val="10004"/>
                  </a:ext>
                </a:extLst>
              </a:tr>
              <a:tr h="370840">
                <a:tc>
                  <a:txBody>
                    <a:bodyPr/>
                    <a:lstStyle/>
                    <a:p>
                      <a:r>
                        <a:rPr lang="hu-HU" sz="2000" dirty="0">
                          <a:latin typeface="Franklin Gothic Book" pitchFamily="34" charset="0"/>
                        </a:rPr>
                        <a:t>Ügyfél nem volt</a:t>
                      </a:r>
                    </a:p>
                  </a:txBody>
                  <a:tcPr/>
                </a:tc>
                <a:tc>
                  <a:txBody>
                    <a:bodyPr/>
                    <a:lstStyle/>
                    <a:p>
                      <a:r>
                        <a:rPr lang="hu-HU" sz="2000" dirty="0">
                          <a:latin typeface="Franklin Gothic Book" pitchFamily="34" charset="0"/>
                        </a:rPr>
                        <a:t>Ügyféli kör – ellenérdekű ügyfél</a:t>
                      </a:r>
                    </a:p>
                  </a:txBody>
                  <a:tcPr/>
                </a:tc>
                <a:extLst>
                  <a:ext uri="{0D108BD9-81ED-4DB2-BD59-A6C34878D82A}">
                    <a16:rowId xmlns:a16="http://schemas.microsoft.com/office/drawing/2014/main" val="10005"/>
                  </a:ext>
                </a:extLst>
              </a:tr>
              <a:tr h="370840">
                <a:tc>
                  <a:txBody>
                    <a:bodyPr/>
                    <a:lstStyle/>
                    <a:p>
                      <a:r>
                        <a:rPr lang="hu-HU" sz="2000" dirty="0">
                          <a:latin typeface="Franklin Gothic Book" pitchFamily="34" charset="0"/>
                        </a:rPr>
                        <a:t>Hatályos:</a:t>
                      </a:r>
                      <a:r>
                        <a:rPr lang="hu-HU" sz="2000" baseline="0" dirty="0">
                          <a:latin typeface="Franklin Gothic Book" pitchFamily="34" charset="0"/>
                        </a:rPr>
                        <a:t> b</a:t>
                      </a:r>
                      <a:r>
                        <a:rPr lang="hu-HU" sz="2000" dirty="0">
                          <a:latin typeface="Franklin Gothic Book" pitchFamily="34" charset="0"/>
                        </a:rPr>
                        <a:t>ejelentés + 10 év</a:t>
                      </a:r>
                    </a:p>
                  </a:txBody>
                  <a:tcPr/>
                </a:tc>
                <a:tc>
                  <a:txBody>
                    <a:bodyPr/>
                    <a:lstStyle/>
                    <a:p>
                      <a:r>
                        <a:rPr lang="hu-HU" sz="2000" dirty="0">
                          <a:latin typeface="Franklin Gothic Book" pitchFamily="34" charset="0"/>
                        </a:rPr>
                        <a:t>Hatályos: 4 év</a:t>
                      </a:r>
                      <a:r>
                        <a:rPr lang="hu-HU" sz="2000" baseline="0" dirty="0">
                          <a:latin typeface="Franklin Gothic Book" pitchFamily="34" charset="0"/>
                        </a:rPr>
                        <a:t> + 6 év a megkezdéstől</a:t>
                      </a:r>
                      <a:endParaRPr lang="hu-HU" sz="2000" dirty="0">
                        <a:latin typeface="Franklin Gothic Book"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Új lakóépület építése egyszerű bejelentéssel</a:t>
            </a:r>
            <a:r>
              <a:rPr lang="hu-HU" sz="2100" b="1" dirty="0">
                <a:solidFill>
                  <a:srgbClr val="3333CC"/>
                </a:solidFill>
                <a:latin typeface="Franklin Gothic Book" panose="020B0503020102020204" pitchFamily="34" charset="0"/>
              </a:rPr>
              <a:t> </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860331"/>
          <a:ext cx="8130746" cy="384048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r>
                        <a:rPr lang="hu-HU" sz="2200" dirty="0">
                          <a:latin typeface="Franklin Gothic Book" pitchFamily="34" charset="0"/>
                        </a:rPr>
                        <a:t>Változás az ügyféli kör miatt</a:t>
                      </a:r>
                    </a:p>
                  </a:txBody>
                  <a:tcPr/>
                </a:tc>
                <a:extLst>
                  <a:ext uri="{0D108BD9-81ED-4DB2-BD59-A6C34878D82A}">
                    <a16:rowId xmlns:a16="http://schemas.microsoft.com/office/drawing/2014/main" val="10000"/>
                  </a:ext>
                </a:extLst>
              </a:tr>
              <a:tr h="370840">
                <a:tc>
                  <a:txBody>
                    <a:bodyPr/>
                    <a:lstStyle/>
                    <a:p>
                      <a:r>
                        <a:rPr lang="hu-HU" sz="2000" b="0" dirty="0">
                          <a:solidFill>
                            <a:schemeClr val="tx1"/>
                          </a:solidFill>
                          <a:latin typeface="Franklin Gothic Book" pitchFamily="34" charset="0"/>
                        </a:rPr>
                        <a:t>A hatóság az ügyfeleket öt napon belül értesíti.</a:t>
                      </a:r>
                    </a:p>
                  </a:txBody>
                  <a:tcPr/>
                </a:tc>
                <a:extLst>
                  <a:ext uri="{0D108BD9-81ED-4DB2-BD59-A6C34878D82A}">
                    <a16:rowId xmlns:a16="http://schemas.microsoft.com/office/drawing/2014/main" val="10001"/>
                  </a:ext>
                </a:extLst>
              </a:tr>
              <a:tr h="370840">
                <a:tc>
                  <a:txBody>
                    <a:bodyPr/>
                    <a:lstStyle/>
                    <a:p>
                      <a:r>
                        <a:rPr lang="hu-HU" sz="2000" dirty="0">
                          <a:solidFill>
                            <a:srgbClr val="FF0000"/>
                          </a:solidFill>
                          <a:latin typeface="Franklin Gothic Book" pitchFamily="34" charset="0"/>
                        </a:rPr>
                        <a:t>Ellenérdekű az ügyfél, ha az ügyintézési határidő kezdőnapjától számított 14. napig a hatósághoz elektronikusan vagy papír alapon benyújtja nyilatkozatát arról, hogy a tervezett építési tevékenység sérti a jogát vagy jogos érdekét.</a:t>
                      </a:r>
                    </a:p>
                  </a:txBody>
                  <a:tcPr/>
                </a:tc>
                <a:extLst>
                  <a:ext uri="{0D108BD9-81ED-4DB2-BD59-A6C34878D82A}">
                    <a16:rowId xmlns:a16="http://schemas.microsoft.com/office/drawing/2014/main" val="10002"/>
                  </a:ext>
                </a:extLst>
              </a:tr>
              <a:tr h="370840">
                <a:tc>
                  <a:txBody>
                    <a:bodyPr/>
                    <a:lstStyle/>
                    <a:p>
                      <a:r>
                        <a:rPr lang="hu-HU" sz="2000" dirty="0">
                          <a:solidFill>
                            <a:srgbClr val="FF0000"/>
                          </a:solidFill>
                          <a:latin typeface="Franklin Gothic Book" pitchFamily="34" charset="0"/>
                        </a:rPr>
                        <a:t>Ellenérdekű ügyfél esetén </a:t>
                      </a:r>
                      <a:r>
                        <a:rPr lang="hu-HU" sz="2000" dirty="0">
                          <a:latin typeface="Franklin Gothic Book" pitchFamily="34" charset="0"/>
                        </a:rPr>
                        <a:t>a hatóság végzéssel az egyszerű bejelentés </a:t>
                      </a:r>
                      <a:r>
                        <a:rPr lang="hu-HU" sz="2000" dirty="0">
                          <a:solidFill>
                            <a:srgbClr val="FF0000"/>
                          </a:solidFill>
                          <a:latin typeface="Franklin Gothic Book" pitchFamily="34" charset="0"/>
                        </a:rPr>
                        <a:t>építési engedélyezési eljárásra utalásáról dönt</a:t>
                      </a:r>
                      <a:r>
                        <a:rPr lang="hu-HU" sz="2000" dirty="0">
                          <a:latin typeface="Franklin Gothic Book" pitchFamily="34" charset="0"/>
                        </a:rPr>
                        <a:t>,</a:t>
                      </a:r>
                      <a:r>
                        <a:rPr lang="hu-HU" sz="2000" baseline="0" dirty="0">
                          <a:latin typeface="Franklin Gothic Book" pitchFamily="34" charset="0"/>
                        </a:rPr>
                        <a:t> a döntést az eljárás megindulásáról értesített ügyfelekkel közli. A végzés közlését követően az építésügyi hatóság építési engedélyezési eljárást folytat le.</a:t>
                      </a:r>
                      <a:endParaRPr lang="hu-HU" sz="2000" dirty="0">
                        <a:latin typeface="Franklin Gothic Book" pitchFamily="34" charset="0"/>
                      </a:endParaRPr>
                    </a:p>
                  </a:txBody>
                  <a:tcPr/>
                </a:tc>
                <a:extLst>
                  <a:ext uri="{0D108BD9-81ED-4DB2-BD59-A6C34878D82A}">
                    <a16:rowId xmlns:a16="http://schemas.microsoft.com/office/drawing/2014/main" val="10003"/>
                  </a:ext>
                </a:extLst>
              </a:tr>
              <a:tr h="370840">
                <a:tc>
                  <a:txBody>
                    <a:bodyPr/>
                    <a:lstStyle/>
                    <a:p>
                      <a:r>
                        <a:rPr lang="hu-HU" sz="2000" dirty="0">
                          <a:latin typeface="Franklin Gothic Book" pitchFamily="34" charset="0"/>
                        </a:rPr>
                        <a:t>Ügyintézési határidő: 30, vagy 40 nap (lásd</a:t>
                      </a:r>
                      <a:r>
                        <a:rPr lang="hu-HU" sz="2000" baseline="0" dirty="0">
                          <a:latin typeface="Franklin Gothic Book" pitchFamily="34" charset="0"/>
                        </a:rPr>
                        <a:t> korábbi dián)</a:t>
                      </a:r>
                      <a:endParaRPr lang="hu-HU" sz="2000" dirty="0">
                        <a:latin typeface="Franklin Gothic Book"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8D4C96-A5B4-3583-8AA6-057AE2042DFC}"/>
            </a:ext>
          </a:extLst>
        </p:cNvPr>
        <p:cNvGrpSpPr/>
        <p:nvPr/>
      </p:nvGrpSpPr>
      <p:grpSpPr>
        <a:xfrm>
          <a:off x="0" y="0"/>
          <a:ext cx="0" cy="0"/>
          <a:chOff x="0" y="0"/>
          <a:chExt cx="0" cy="0"/>
        </a:xfrm>
      </p:grpSpPr>
      <p:sp>
        <p:nvSpPr>
          <p:cNvPr id="7" name="Cím 6">
            <a:extLst>
              <a:ext uri="{FF2B5EF4-FFF2-40B4-BE49-F238E27FC236}">
                <a16:creationId xmlns:a16="http://schemas.microsoft.com/office/drawing/2014/main" id="{2074BECB-166D-6279-C63F-2DDFF9CCADD4}"/>
              </a:ext>
            </a:extLst>
          </p:cNvPr>
          <p:cNvSpPr>
            <a:spLocks noGrp="1"/>
          </p:cNvSpPr>
          <p:nvPr>
            <p:ph type="title"/>
          </p:nvPr>
        </p:nvSpPr>
        <p:spPr>
          <a:xfrm>
            <a:off x="457200" y="803942"/>
            <a:ext cx="8461947" cy="743252"/>
          </a:xfrm>
        </p:spPr>
        <p:txBody>
          <a:bodyPr>
            <a:normAutofit/>
          </a:bodyPr>
          <a:lstStyle/>
          <a:p>
            <a:r>
              <a:rPr lang="hu-HU" sz="2600" b="1" dirty="0">
                <a:solidFill>
                  <a:srgbClr val="3333CC"/>
                </a:solidFill>
                <a:latin typeface="Franklin Gothic Book" panose="020B0503020102020204" pitchFamily="34" charset="0"/>
              </a:rPr>
              <a:t>Meglévő lakóépület bővítése egyszerű bejelentéssel</a:t>
            </a:r>
            <a:r>
              <a:rPr lang="hu-HU" sz="2100" b="1" i="0" dirty="0">
                <a:solidFill>
                  <a:srgbClr val="3333CC"/>
                </a:solidFill>
                <a:effectLst/>
                <a:latin typeface="Franklin Gothic Book" panose="020B0503020102020204" pitchFamily="34" charset="0"/>
              </a:rPr>
              <a:t> </a:t>
            </a:r>
            <a:endParaRPr lang="hu-HU" sz="2100" b="1" dirty="0">
              <a:solidFill>
                <a:srgbClr val="3333CC"/>
              </a:solidFill>
              <a:latin typeface="Franklin Gothic Book" panose="020B0503020102020204" pitchFamily="34" charset="0"/>
            </a:endParaRPr>
          </a:p>
        </p:txBody>
      </p:sp>
      <p:cxnSp>
        <p:nvCxnSpPr>
          <p:cNvPr id="2" name="Egyenes összekötő 1">
            <a:extLst>
              <a:ext uri="{FF2B5EF4-FFF2-40B4-BE49-F238E27FC236}">
                <a16:creationId xmlns:a16="http://schemas.microsoft.com/office/drawing/2014/main" id="{B0D713BD-D6FA-26AA-961B-276478BE8F0E}"/>
              </a:ext>
            </a:extLst>
          </p:cNvPr>
          <p:cNvCxnSpPr>
            <a:cxnSpLocks/>
          </p:cNvCxnSpPr>
          <p:nvPr/>
        </p:nvCxnSpPr>
        <p:spPr>
          <a:xfrm>
            <a:off x="543697" y="1421027"/>
            <a:ext cx="813074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60AEE641-3702-E589-5DB6-12413CC27429}"/>
              </a:ext>
            </a:extLst>
          </p:cNvPr>
          <p:cNvSpPr txBox="1"/>
          <p:nvPr/>
        </p:nvSpPr>
        <p:spPr>
          <a:xfrm>
            <a:off x="3935073" y="1421027"/>
            <a:ext cx="4893615" cy="707886"/>
          </a:xfrm>
          <a:prstGeom prst="rect">
            <a:avLst/>
          </a:prstGeom>
          <a:noFill/>
        </p:spPr>
        <p:txBody>
          <a:bodyPr wrap="square">
            <a:spAutoFit/>
          </a:bodyPr>
          <a:lstStyle/>
          <a:p>
            <a:pPr algn="ctr"/>
            <a:endParaRPr lang="hu-HU" sz="2000" dirty="0">
              <a:latin typeface="Franklin Gothic Book" panose="020B0503020102020204" pitchFamily="34" charset="0"/>
              <a:cs typeface="Times New Roman" panose="02020603050405020304" pitchFamily="18" charset="0"/>
            </a:endParaRPr>
          </a:p>
          <a:p>
            <a:pPr algn="ctr"/>
            <a:endParaRPr lang="hu-HU" sz="2000" dirty="0">
              <a:latin typeface="Franklin Gothic Book" panose="020B0503020102020204" pitchFamily="34" charset="0"/>
              <a:cs typeface="Times New Roman" panose="02020603050405020304" pitchFamily="18" charset="0"/>
            </a:endParaRPr>
          </a:p>
        </p:txBody>
      </p:sp>
      <p:graphicFrame>
        <p:nvGraphicFramePr>
          <p:cNvPr id="8" name="Táblázat 7"/>
          <p:cNvGraphicFramePr>
            <a:graphicFrameLocks noGrp="1"/>
          </p:cNvGraphicFramePr>
          <p:nvPr/>
        </p:nvGraphicFramePr>
        <p:xfrm>
          <a:off x="543697" y="1860331"/>
          <a:ext cx="8130746" cy="3505200"/>
        </p:xfrm>
        <a:graphic>
          <a:graphicData uri="http://schemas.openxmlformats.org/drawingml/2006/table">
            <a:tbl>
              <a:tblPr firstRow="1" bandRow="1">
                <a:tableStyleId>{5C22544A-7EE6-4342-B048-85BDC9FD1C3A}</a:tableStyleId>
              </a:tblPr>
              <a:tblGrid>
                <a:gridCol w="8130746">
                  <a:extLst>
                    <a:ext uri="{9D8B030D-6E8A-4147-A177-3AD203B41FA5}">
                      <a16:colId xmlns:a16="http://schemas.microsoft.com/office/drawing/2014/main" val="20000"/>
                    </a:ext>
                  </a:extLst>
                </a:gridCol>
              </a:tblGrid>
              <a:tr h="370840">
                <a:tc>
                  <a:txBody>
                    <a:bodyPr/>
                    <a:lstStyle/>
                    <a:p>
                      <a:r>
                        <a:rPr lang="hu-HU" sz="2200" dirty="0">
                          <a:latin typeface="Franklin Gothic Book" pitchFamily="34" charset="0"/>
                        </a:rPr>
                        <a:t>Meglévő lakóépület</a:t>
                      </a:r>
                      <a:r>
                        <a:rPr lang="hu-HU" sz="2200" baseline="0" dirty="0">
                          <a:latin typeface="Franklin Gothic Book" pitchFamily="34" charset="0"/>
                        </a:rPr>
                        <a:t> bővítése</a:t>
                      </a:r>
                      <a:endParaRPr lang="hu-HU" sz="2200" dirty="0">
                        <a:latin typeface="Franklin Gothic Book" pitchFamily="34" charset="0"/>
                      </a:endParaRPr>
                    </a:p>
                  </a:txBody>
                  <a:tcPr/>
                </a:tc>
                <a:extLst>
                  <a:ext uri="{0D108BD9-81ED-4DB2-BD59-A6C34878D82A}">
                    <a16:rowId xmlns:a16="http://schemas.microsoft.com/office/drawing/2014/main" val="10000"/>
                  </a:ext>
                </a:extLst>
              </a:tr>
              <a:tr h="370840">
                <a:tc>
                  <a:txBody>
                    <a:bodyPr/>
                    <a:lstStyle/>
                    <a:p>
                      <a:r>
                        <a:rPr lang="hu-HU" sz="2000" b="1" dirty="0">
                          <a:solidFill>
                            <a:schemeClr val="tx1"/>
                          </a:solidFill>
                          <a:latin typeface="Franklin Gothic Book" pitchFamily="34" charset="0"/>
                        </a:rPr>
                        <a:t>Majdnem maradt a korábbi egyszerű bejelentés</a:t>
                      </a:r>
                    </a:p>
                  </a:txBody>
                  <a:tcPr/>
                </a:tc>
                <a:extLst>
                  <a:ext uri="{0D108BD9-81ED-4DB2-BD59-A6C34878D82A}">
                    <a16:rowId xmlns:a16="http://schemas.microsoft.com/office/drawing/2014/main" val="10001"/>
                  </a:ext>
                </a:extLst>
              </a:tr>
              <a:tr h="370840">
                <a:tc>
                  <a:txBody>
                    <a:bodyPr/>
                    <a:lstStyle/>
                    <a:p>
                      <a:r>
                        <a:rPr lang="hu-HU" sz="2000" dirty="0">
                          <a:solidFill>
                            <a:srgbClr val="FF0000"/>
                          </a:solidFill>
                          <a:latin typeface="Franklin Gothic Book" pitchFamily="34" charset="0"/>
                        </a:rPr>
                        <a:t>Minden HÉSZ előírás</a:t>
                      </a:r>
                      <a:r>
                        <a:rPr lang="hu-HU" sz="2000" baseline="0" dirty="0">
                          <a:solidFill>
                            <a:srgbClr val="FF0000"/>
                          </a:solidFill>
                          <a:latin typeface="Franklin Gothic Book" pitchFamily="34" charset="0"/>
                        </a:rPr>
                        <a:t> kötelező</a:t>
                      </a:r>
                      <a:endParaRPr lang="hu-HU" sz="2000" dirty="0">
                        <a:solidFill>
                          <a:srgbClr val="FF0000"/>
                        </a:solidFill>
                        <a:latin typeface="Franklin Gothic Book" pitchFamily="34" charset="0"/>
                      </a:endParaRPr>
                    </a:p>
                  </a:txBody>
                  <a:tcPr/>
                </a:tc>
                <a:extLst>
                  <a:ext uri="{0D108BD9-81ED-4DB2-BD59-A6C34878D82A}">
                    <a16:rowId xmlns:a16="http://schemas.microsoft.com/office/drawing/2014/main" val="10002"/>
                  </a:ext>
                </a:extLst>
              </a:tr>
              <a:tr h="370840">
                <a:tc>
                  <a:txBody>
                    <a:bodyPr/>
                    <a:lstStyle/>
                    <a:p>
                      <a:r>
                        <a:rPr lang="hu-HU" sz="2000" dirty="0">
                          <a:latin typeface="Franklin Gothic Book" pitchFamily="34" charset="0"/>
                        </a:rPr>
                        <a:t>Nem</a:t>
                      </a:r>
                      <a:r>
                        <a:rPr lang="hu-HU" sz="2000" baseline="0" dirty="0">
                          <a:latin typeface="Franklin Gothic Book" pitchFamily="34" charset="0"/>
                        </a:rPr>
                        <a:t> eljárás, a hatóság a bejelentés tartalmát nem vizsgálja</a:t>
                      </a:r>
                      <a:endParaRPr lang="hu-HU" sz="2000" dirty="0">
                        <a:latin typeface="Franklin Gothic Book" pitchFamily="34" charset="0"/>
                      </a:endParaRPr>
                    </a:p>
                  </a:txBody>
                  <a:tcPr/>
                </a:tc>
                <a:extLst>
                  <a:ext uri="{0D108BD9-81ED-4DB2-BD59-A6C34878D82A}">
                    <a16:rowId xmlns:a16="http://schemas.microsoft.com/office/drawing/2014/main" val="10003"/>
                  </a:ext>
                </a:extLst>
              </a:tr>
              <a:tr h="370840">
                <a:tc>
                  <a:txBody>
                    <a:bodyPr/>
                    <a:lstStyle/>
                    <a:p>
                      <a:r>
                        <a:rPr lang="hu-HU" sz="2000" dirty="0">
                          <a:latin typeface="Franklin Gothic Book" pitchFamily="34" charset="0"/>
                        </a:rPr>
                        <a:t>Hiányos bejelentés esetén határozatban megtiltja a megkezdést, a hiánytalan bejelentésről értesítést küld</a:t>
                      </a:r>
                    </a:p>
                  </a:txBody>
                  <a:tcPr/>
                </a:tc>
                <a:extLst>
                  <a:ext uri="{0D108BD9-81ED-4DB2-BD59-A6C34878D82A}">
                    <a16:rowId xmlns:a16="http://schemas.microsoft.com/office/drawing/2014/main" val="10004"/>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hu-HU" sz="2000" dirty="0">
                          <a:latin typeface="Franklin Gothic Book" pitchFamily="34" charset="0"/>
                        </a:rPr>
                        <a:t>A bővítmény felépültéről hatósági bizonyítvány</a:t>
                      </a:r>
                    </a:p>
                  </a:txBody>
                  <a:tcPr/>
                </a:tc>
                <a:extLst>
                  <a:ext uri="{0D108BD9-81ED-4DB2-BD59-A6C34878D82A}">
                    <a16:rowId xmlns:a16="http://schemas.microsoft.com/office/drawing/2014/main" val="10005"/>
                  </a:ext>
                </a:extLst>
              </a:tr>
              <a:tr h="370840">
                <a:tc>
                  <a:txBody>
                    <a:bodyPr/>
                    <a:lstStyle/>
                    <a:p>
                      <a:r>
                        <a:rPr lang="hu-HU" sz="2000" dirty="0">
                          <a:latin typeface="Franklin Gothic Book" pitchFamily="34" charset="0"/>
                        </a:rPr>
                        <a:t>Ügyféli kör – nincs</a:t>
                      </a:r>
                    </a:p>
                  </a:txBody>
                  <a:tcPr/>
                </a:tc>
                <a:extLst>
                  <a:ext uri="{0D108BD9-81ED-4DB2-BD59-A6C34878D82A}">
                    <a16:rowId xmlns:a16="http://schemas.microsoft.com/office/drawing/2014/main" val="10006"/>
                  </a:ext>
                </a:extLst>
              </a:tr>
              <a:tr h="370840">
                <a:tc>
                  <a:txBody>
                    <a:bodyPr/>
                    <a:lstStyle/>
                    <a:p>
                      <a:r>
                        <a:rPr lang="hu-HU" sz="2000" dirty="0">
                          <a:solidFill>
                            <a:srgbClr val="FF0000"/>
                          </a:solidFill>
                          <a:latin typeface="Franklin Gothic Book" pitchFamily="34" charset="0"/>
                        </a:rPr>
                        <a:t>Hatályos: 4 év</a:t>
                      </a:r>
                      <a:r>
                        <a:rPr lang="hu-HU" sz="2000" baseline="0" dirty="0">
                          <a:solidFill>
                            <a:srgbClr val="FF0000"/>
                          </a:solidFill>
                          <a:latin typeface="Franklin Gothic Book" pitchFamily="34" charset="0"/>
                        </a:rPr>
                        <a:t> + 6 év a megkezdéstől</a:t>
                      </a:r>
                      <a:endParaRPr lang="hu-HU" sz="2000" dirty="0">
                        <a:solidFill>
                          <a:srgbClr val="FF0000"/>
                        </a:solidFill>
                        <a:latin typeface="Franklin Gothic Book"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69682661"/>
      </p:ext>
    </p:extLst>
  </p:cSld>
  <p:clrMapOvr>
    <a:masterClrMapping/>
  </p:clrMapOvr>
</p:sld>
</file>

<file path=ppt/theme/theme1.xml><?xml version="1.0" encoding="utf-8"?>
<a:theme xmlns:a="http://schemas.openxmlformats.org/drawingml/2006/main" name="Office-téma">
  <a:themeElements>
    <a:clrScheme name="Napfordul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31476</TotalTime>
  <Words>2378</Words>
  <Application>Microsoft Office PowerPoint</Application>
  <PresentationFormat>Diavetítés a képernyőre (4:3 oldalarány)</PresentationFormat>
  <Paragraphs>301</Paragraphs>
  <Slides>31</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31</vt:i4>
      </vt:variant>
    </vt:vector>
  </HeadingPairs>
  <TitlesOfParts>
    <vt:vector size="36" baseType="lpstr">
      <vt:lpstr>Arial</vt:lpstr>
      <vt:lpstr>Calibri</vt:lpstr>
      <vt:lpstr>Calibri Light</vt:lpstr>
      <vt:lpstr>Franklin Gothic Book</vt:lpstr>
      <vt:lpstr>Office-téma</vt:lpstr>
      <vt:lpstr>PowerPoint-bemutató</vt:lpstr>
      <vt:lpstr>A 2023. évi C. törvény – a környezet </vt:lpstr>
      <vt:lpstr>281/2024. (IX. 30.) Korm. rendelet - az építésügyi hatósági eljárásokról és ellenőrzésekről - részletszabályok </vt:lpstr>
      <vt:lpstr>A kérelem tartalma és mellékletei </vt:lpstr>
      <vt:lpstr>A kérelem tartalma és mellékletei </vt:lpstr>
      <vt:lpstr>Lakóépület építése egyszerű bejelentéssel </vt:lpstr>
      <vt:lpstr>Új lakóépület építése egyszerű bejelentéssel </vt:lpstr>
      <vt:lpstr>Új lakóépület építése egyszerű bejelentéssel  </vt:lpstr>
      <vt:lpstr>Meglévő lakóépület bővítése egyszerű bejelentéssel </vt:lpstr>
      <vt:lpstr>Építési engedéllyel végezhető tevékenységek </vt:lpstr>
      <vt:lpstr>Építési engedéllyel végezhető tevékenységek </vt:lpstr>
      <vt:lpstr>Építési engedéllyel végezhető tevékenységek </vt:lpstr>
      <vt:lpstr>Építési engedélyezési eljárás </vt:lpstr>
      <vt:lpstr>Bontási engedélyezési eljárás </vt:lpstr>
      <vt:lpstr>Használatbavétel:  2023. évi C. törvény – a környezet </vt:lpstr>
      <vt:lpstr>Használatbevétel </vt:lpstr>
      <vt:lpstr>A kérelem tartalma és mellékletei </vt:lpstr>
      <vt:lpstr>Használatbavétel – két típus </vt:lpstr>
      <vt:lpstr>Használatbavétel elutasítása  </vt:lpstr>
      <vt:lpstr>Használatbavétel</vt:lpstr>
      <vt:lpstr>Használatbavétel irodaépületekre</vt:lpstr>
      <vt:lpstr>Fennmaradási engedélyezési eljárás</vt:lpstr>
      <vt:lpstr>Jogszerűtlen építési tevékenység</vt:lpstr>
      <vt:lpstr>Jogszerűtlen építési tevékenység</vt:lpstr>
      <vt:lpstr>Fennmaradási engedélyezési eljárás</vt:lpstr>
      <vt:lpstr>Hatósági bizonyítvány kiállítása</vt:lpstr>
      <vt:lpstr>Hatósági bizonyítvány </vt:lpstr>
      <vt:lpstr>Hatósági bizonyítvány </vt:lpstr>
      <vt:lpstr>Hatósági bizonyítvány – speciális szabályok</vt:lpstr>
      <vt:lpstr>Hatósági bizonyítvány – speciális szabályok</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ELŐREGYÁRTOTT SZERKEZETEKKEL KAPCSOLATOS JOGI KÉRDÉSEK.  AKTUÁLIS ÉPÍTÉSI JOGI VÁLTOZÁSOK  Előadó: dr. Jámbor Attila ügyvéd, egyetemi oktató jambor.attila@epitesijog.hu SZIE Ybl Miklós Építéstudományi Kar</dc:title>
  <dc:creator>Office 2004 Test Drive User</dc:creator>
  <cp:lastModifiedBy>Zsóka Borsos</cp:lastModifiedBy>
  <cp:revision>653</cp:revision>
  <dcterms:created xsi:type="dcterms:W3CDTF">2018-02-11T15:58:51Z</dcterms:created>
  <dcterms:modified xsi:type="dcterms:W3CDTF">2024-11-04T10:48:00Z</dcterms:modified>
</cp:coreProperties>
</file>